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258" r:id="rId4"/>
    <p:sldId id="259" r:id="rId5"/>
    <p:sldId id="296" r:id="rId6"/>
    <p:sldId id="297" r:id="rId7"/>
    <p:sldId id="260" r:id="rId8"/>
    <p:sldId id="261" r:id="rId9"/>
    <p:sldId id="298" r:id="rId10"/>
    <p:sldId id="263" r:id="rId11"/>
    <p:sldId id="264" r:id="rId12"/>
    <p:sldId id="265" r:id="rId13"/>
    <p:sldId id="266" r:id="rId14"/>
    <p:sldId id="267" r:id="rId15"/>
    <p:sldId id="268" r:id="rId16"/>
    <p:sldId id="299" r:id="rId17"/>
    <p:sldId id="269" r:id="rId18"/>
    <p:sldId id="270" r:id="rId19"/>
    <p:sldId id="30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301" r:id="rId34"/>
    <p:sldId id="284" r:id="rId35"/>
    <p:sldId id="285" r:id="rId36"/>
    <p:sldId id="286" r:id="rId37"/>
    <p:sldId id="287" r:id="rId38"/>
    <p:sldId id="288" r:id="rId39"/>
    <p:sldId id="289" r:id="rId40"/>
    <p:sldId id="290" r:id="rId41"/>
    <p:sldId id="291" r:id="rId42"/>
    <p:sldId id="292" r:id="rId43"/>
    <p:sldId id="293" r:id="rId44"/>
    <p:sldId id="303" r:id="rId45"/>
    <p:sldId id="294" r:id="rId46"/>
    <p:sldId id="295"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9"/>
    <p:restoredTop sz="94673"/>
  </p:normalViewPr>
  <p:slideViewPr>
    <p:cSldViewPr snapToGrid="0" snapToObjects="1">
      <p:cViewPr varScale="1">
        <p:scale>
          <a:sx n="93" d="100"/>
          <a:sy n="93" d="100"/>
        </p:scale>
        <p:origin x="224" y="9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F09A4-FF00-A841-9FD6-E664F161B193}" type="datetimeFigureOut">
              <a:rPr lang="en-US" smtClean="0"/>
              <a:t>6/1/26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0192BD-FB02-CE44-AD2B-ECB6866FDD32}" type="slidenum">
              <a:rPr lang="en-US" smtClean="0"/>
              <a:t>‹#›</a:t>
            </a:fld>
            <a:endParaRPr lang="en-US"/>
          </a:p>
        </p:txBody>
      </p:sp>
    </p:spTree>
    <p:extLst>
      <p:ext uri="{BB962C8B-B14F-4D97-AF65-F5344CB8AC3E}">
        <p14:creationId xmlns:p14="http://schemas.microsoft.com/office/powerpoint/2010/main" val="117698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82CDF8-CC81-CF4B-BFFC-91EAFDFD15B3}" type="slidenum">
              <a:rPr lang="en-US" smtClean="0"/>
              <a:t>5</a:t>
            </a:fld>
            <a:endParaRPr lang="en-US"/>
          </a:p>
        </p:txBody>
      </p:sp>
    </p:spTree>
    <p:extLst>
      <p:ext uri="{BB962C8B-B14F-4D97-AF65-F5344CB8AC3E}">
        <p14:creationId xmlns:p14="http://schemas.microsoft.com/office/powerpoint/2010/main" val="266288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only have to learn one thing, instead of many.</a:t>
            </a:r>
          </a:p>
        </p:txBody>
      </p:sp>
      <p:sp>
        <p:nvSpPr>
          <p:cNvPr id="4" name="Slide Number Placeholder 3"/>
          <p:cNvSpPr>
            <a:spLocks noGrp="1"/>
          </p:cNvSpPr>
          <p:nvPr>
            <p:ph type="sldNum" sz="quarter" idx="5"/>
          </p:nvPr>
        </p:nvSpPr>
        <p:spPr/>
        <p:txBody>
          <a:bodyPr/>
          <a:lstStyle/>
          <a:p>
            <a:fld id="{7F82CDF8-CC81-CF4B-BFFC-91EAFDFD15B3}" type="slidenum">
              <a:rPr lang="en-US" smtClean="0"/>
              <a:t>6</a:t>
            </a:fld>
            <a:endParaRPr lang="en-US"/>
          </a:p>
        </p:txBody>
      </p:sp>
    </p:spTree>
    <p:extLst>
      <p:ext uri="{BB962C8B-B14F-4D97-AF65-F5344CB8AC3E}">
        <p14:creationId xmlns:p14="http://schemas.microsoft.com/office/powerpoint/2010/main" val="1033492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6/1/26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695" cy="685800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4846320"/>
            <a:ext cx="12191695" cy="54864"/>
          </a:xfrm>
          <a:prstGeom prst="rect">
            <a:avLst/>
          </a:prstGeom>
          <a:solidFill>
            <a:srgbClr val="D71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548640" y="1645920"/>
            <a:ext cx="11430000" cy="1097280"/>
          </a:xfrm>
          <a:prstGeom prst="rect">
            <a:avLst/>
          </a:prstGeom>
          <a:noFill/>
        </p:spPr>
        <p:txBody>
          <a:bodyPr wrap="square" lIns="45720" tIns="18288" rIns="45720" bIns="18288" anchor="t">
            <a:spAutoFit/>
          </a:bodyPr>
          <a:lstStyle/>
          <a:p>
            <a:pPr algn="l"/>
            <a:r>
              <a:rPr sz="6600" b="1" i="0" dirty="0">
                <a:solidFill>
                  <a:srgbClr val="FFFFFF"/>
                </a:solidFill>
                <a:latin typeface="Gill Sans"/>
              </a:rPr>
              <a:t>Linear Mixed Models</a:t>
            </a:r>
          </a:p>
        </p:txBody>
      </p:sp>
      <p:sp>
        <p:nvSpPr>
          <p:cNvPr id="5" name="TextBox 4"/>
          <p:cNvSpPr txBox="1"/>
          <p:nvPr/>
        </p:nvSpPr>
        <p:spPr>
          <a:xfrm>
            <a:off x="548640" y="2743200"/>
            <a:ext cx="11430000" cy="437043"/>
          </a:xfrm>
          <a:prstGeom prst="rect">
            <a:avLst/>
          </a:prstGeom>
          <a:noFill/>
        </p:spPr>
        <p:txBody>
          <a:bodyPr wrap="square" lIns="45720" tIns="18288" rIns="45720" bIns="18288" anchor="t">
            <a:spAutoFit/>
          </a:bodyPr>
          <a:lstStyle/>
          <a:p>
            <a:pPr algn="l"/>
            <a:r>
              <a:rPr lang="en-GB" sz="2600" b="0" i="1" dirty="0">
                <a:solidFill>
                  <a:srgbClr val="CCDDFF"/>
                </a:solidFill>
                <a:latin typeface="Gill Sans"/>
              </a:rPr>
              <a:t>An Introduction</a:t>
            </a:r>
            <a:endParaRPr sz="2600" b="0" i="1" dirty="0">
              <a:solidFill>
                <a:srgbClr val="CCDDFF"/>
              </a:solidFill>
              <a:latin typeface="Gill Sans"/>
            </a:endParaRPr>
          </a:p>
        </p:txBody>
      </p:sp>
      <p:sp>
        <p:nvSpPr>
          <p:cNvPr id="6" name="TextBox 5"/>
          <p:cNvSpPr txBox="1"/>
          <p:nvPr/>
        </p:nvSpPr>
        <p:spPr>
          <a:xfrm>
            <a:off x="548640" y="5029200"/>
            <a:ext cx="11430000" cy="375487"/>
          </a:xfrm>
          <a:prstGeom prst="rect">
            <a:avLst/>
          </a:prstGeom>
          <a:noFill/>
        </p:spPr>
        <p:txBody>
          <a:bodyPr wrap="square" lIns="45720" tIns="18288" rIns="45720" bIns="18288" anchor="t">
            <a:spAutoFit/>
          </a:bodyPr>
          <a:lstStyle/>
          <a:p>
            <a:pPr algn="l"/>
            <a:r>
              <a:rPr sz="2200" b="1" i="0" dirty="0">
                <a:solidFill>
                  <a:srgbClr val="FFFFFF"/>
                </a:solidFill>
                <a:latin typeface="Gill Sans"/>
              </a:rPr>
              <a:t>Alex Jones</a:t>
            </a:r>
            <a:r>
              <a:rPr lang="en-GB" sz="2200" b="1" i="0" dirty="0">
                <a:solidFill>
                  <a:srgbClr val="FFFFFF"/>
                </a:solidFill>
                <a:latin typeface="Gill Sans"/>
              </a:rPr>
              <a:t> &amp; Jeremy Tree</a:t>
            </a:r>
            <a:endParaRPr sz="2200" b="1" i="0" dirty="0">
              <a:solidFill>
                <a:srgbClr val="FFFFFF"/>
              </a:solidFill>
              <a:latin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467820"/>
          </a:xfrm>
          <a:prstGeom prst="rect">
            <a:avLst/>
          </a:prstGeom>
          <a:noFill/>
        </p:spPr>
        <p:txBody>
          <a:bodyPr wrap="square" lIns="45720" tIns="18288" rIns="45720" bIns="18288" anchor="t">
            <a:spAutoFit/>
          </a:bodyPr>
          <a:lstStyle/>
          <a:p>
            <a:pPr algn="l"/>
            <a:r>
              <a:rPr lang="en-GB" sz="2800" b="1" i="0" dirty="0">
                <a:solidFill>
                  <a:srgbClr val="1E2761"/>
                </a:solidFill>
                <a:latin typeface="Gill Sans"/>
              </a:rPr>
              <a:t>Altering variables</a:t>
            </a:r>
            <a:r>
              <a:rPr sz="2800" b="1" i="0" dirty="0">
                <a:solidFill>
                  <a:srgbClr val="1E2761"/>
                </a:solidFill>
                <a:latin typeface="Gill Sans"/>
              </a:rPr>
              <a:t> — same model, different units</a:t>
            </a:r>
          </a:p>
        </p:txBody>
      </p:sp>
      <p:sp>
        <p:nvSpPr>
          <p:cNvPr id="3" name="TextBox 2"/>
          <p:cNvSpPr txBox="1"/>
          <p:nvPr/>
        </p:nvSpPr>
        <p:spPr>
          <a:xfrm>
            <a:off x="365760" y="1079730"/>
            <a:ext cx="11247120" cy="590931"/>
          </a:xfrm>
          <a:prstGeom prst="rect">
            <a:avLst/>
          </a:prstGeom>
          <a:noFill/>
        </p:spPr>
        <p:txBody>
          <a:bodyPr wrap="square" lIns="45720" tIns="18288" rIns="45720" bIns="18288" anchor="t">
            <a:spAutoFit/>
          </a:bodyPr>
          <a:lstStyle/>
          <a:p>
            <a:pPr algn="l"/>
            <a:r>
              <a:rPr lang="en-GB" sz="1800" b="0" i="1" dirty="0">
                <a:solidFill>
                  <a:srgbClr val="666666"/>
                </a:solidFill>
                <a:latin typeface="Gill Sans"/>
              </a:rPr>
              <a:t>Altering your predictors or outcome changes what the key elements mean (intercept, slopes) but doesn’t alter the fit of the model</a:t>
            </a:r>
          </a:p>
          <a:p>
            <a:pPr algn="l"/>
            <a:r>
              <a:rPr lang="en-GB" sz="1800" b="0" i="1" dirty="0">
                <a:solidFill>
                  <a:srgbClr val="666666"/>
                </a:solidFill>
                <a:latin typeface="Gill Sans"/>
              </a:rPr>
              <a:t>Alter data judiciously to make things interpretable!</a:t>
            </a:r>
            <a:endParaRPr sz="1800" b="0" i="1" dirty="0">
              <a:solidFill>
                <a:srgbClr val="666666"/>
              </a:solidFill>
              <a:latin typeface="Gill Sans"/>
            </a:endParaRPr>
          </a:p>
        </p:txBody>
      </p:sp>
      <p:sp>
        <p:nvSpPr>
          <p:cNvPr id="4" name="Rectangle 3"/>
          <p:cNvSpPr/>
          <p:nvPr/>
        </p:nvSpPr>
        <p:spPr>
          <a:xfrm>
            <a:off x="914400" y="2286000"/>
            <a:ext cx="3474720" cy="9144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1097280" y="2423160"/>
            <a:ext cx="3200400" cy="640080"/>
          </a:xfrm>
          <a:prstGeom prst="rect">
            <a:avLst/>
          </a:prstGeom>
          <a:noFill/>
        </p:spPr>
        <p:txBody>
          <a:bodyPr wrap="square" lIns="45720" tIns="18288" rIns="45720" bIns="18288" anchor="ctr">
            <a:spAutoFit/>
          </a:bodyPr>
          <a:lstStyle/>
          <a:p>
            <a:pPr algn="l"/>
            <a:r>
              <a:rPr sz="2000" b="1" i="0" dirty="0">
                <a:solidFill>
                  <a:srgbClr val="1E2761"/>
                </a:solidFill>
                <a:latin typeface="Gill Sans"/>
              </a:rPr>
              <a:t>Raw units</a:t>
            </a:r>
          </a:p>
        </p:txBody>
      </p:sp>
      <p:sp>
        <p:nvSpPr>
          <p:cNvPr id="6" name="TextBox 5"/>
          <p:cNvSpPr txBox="1"/>
          <p:nvPr/>
        </p:nvSpPr>
        <p:spPr>
          <a:xfrm>
            <a:off x="4754880" y="2416957"/>
            <a:ext cx="6858000" cy="652486"/>
          </a:xfrm>
          <a:prstGeom prst="rect">
            <a:avLst/>
          </a:prstGeom>
          <a:noFill/>
        </p:spPr>
        <p:txBody>
          <a:bodyPr wrap="square" lIns="45720" tIns="18288" rIns="45720" bIns="18288" anchor="ctr">
            <a:spAutoFit/>
          </a:bodyPr>
          <a:lstStyle/>
          <a:p>
            <a:pPr algn="l"/>
            <a:r>
              <a:rPr sz="2000" b="0" i="0" dirty="0">
                <a:solidFill>
                  <a:srgbClr val="222222"/>
                </a:solidFill>
                <a:latin typeface="Gill Sans"/>
              </a:rPr>
              <a:t>Mass ↑ </a:t>
            </a:r>
            <a:r>
              <a:rPr lang="en-GB" sz="2000" b="0" i="0" dirty="0">
                <a:solidFill>
                  <a:srgbClr val="222222"/>
                </a:solidFill>
                <a:latin typeface="Gill Sans"/>
              </a:rPr>
              <a:t>~</a:t>
            </a:r>
            <a:r>
              <a:rPr sz="2000" b="0" i="0" dirty="0">
                <a:solidFill>
                  <a:srgbClr val="222222"/>
                </a:solidFill>
                <a:latin typeface="Gill Sans"/>
              </a:rPr>
              <a:t>50 g per mm of flipper</a:t>
            </a:r>
            <a:r>
              <a:rPr lang="en-GB" sz="2000" b="0" i="0" dirty="0">
                <a:solidFill>
                  <a:srgbClr val="222222"/>
                </a:solidFill>
                <a:latin typeface="Gill Sans"/>
              </a:rPr>
              <a:t> (slope)</a:t>
            </a:r>
          </a:p>
          <a:p>
            <a:pPr algn="l"/>
            <a:r>
              <a:rPr lang="en-GB" sz="2000" dirty="0">
                <a:solidFill>
                  <a:srgbClr val="222222"/>
                </a:solidFill>
                <a:latin typeface="Gill Sans"/>
              </a:rPr>
              <a:t>Intercept is -7204</a:t>
            </a:r>
            <a:endParaRPr sz="2000" b="0" i="0" dirty="0">
              <a:solidFill>
                <a:srgbClr val="222222"/>
              </a:solidFill>
              <a:latin typeface="Gill Sans"/>
            </a:endParaRPr>
          </a:p>
        </p:txBody>
      </p:sp>
      <p:sp>
        <p:nvSpPr>
          <p:cNvPr id="7" name="Rectangle 6"/>
          <p:cNvSpPr/>
          <p:nvPr/>
        </p:nvSpPr>
        <p:spPr>
          <a:xfrm>
            <a:off x="914400" y="3383280"/>
            <a:ext cx="3474720" cy="9144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1097280" y="3520440"/>
            <a:ext cx="3200400" cy="640080"/>
          </a:xfrm>
          <a:prstGeom prst="rect">
            <a:avLst/>
          </a:prstGeom>
          <a:noFill/>
        </p:spPr>
        <p:txBody>
          <a:bodyPr wrap="square" lIns="45720" tIns="18288" rIns="45720" bIns="18288" anchor="ctr">
            <a:spAutoFit/>
          </a:bodyPr>
          <a:lstStyle/>
          <a:p>
            <a:pPr algn="l"/>
            <a:r>
              <a:rPr sz="2000" b="1" i="0">
                <a:solidFill>
                  <a:srgbClr val="1E2761"/>
                </a:solidFill>
                <a:latin typeface="Gill Sans"/>
              </a:rPr>
              <a:t>Z-scored predictor</a:t>
            </a:r>
          </a:p>
        </p:txBody>
      </p:sp>
      <p:sp>
        <p:nvSpPr>
          <p:cNvPr id="9" name="TextBox 8"/>
          <p:cNvSpPr txBox="1"/>
          <p:nvPr/>
        </p:nvSpPr>
        <p:spPr>
          <a:xfrm>
            <a:off x="4754880" y="3514237"/>
            <a:ext cx="6858000" cy="652486"/>
          </a:xfrm>
          <a:prstGeom prst="rect">
            <a:avLst/>
          </a:prstGeom>
          <a:noFill/>
        </p:spPr>
        <p:txBody>
          <a:bodyPr wrap="square" lIns="45720" tIns="18288" rIns="45720" bIns="18288" anchor="ctr">
            <a:spAutoFit/>
          </a:bodyPr>
          <a:lstStyle/>
          <a:p>
            <a:pPr algn="l"/>
            <a:r>
              <a:rPr sz="2000" b="0" i="0" dirty="0">
                <a:solidFill>
                  <a:srgbClr val="222222"/>
                </a:solidFill>
                <a:latin typeface="Gill Sans"/>
              </a:rPr>
              <a:t>Mass ↑ ~</a:t>
            </a:r>
            <a:r>
              <a:rPr lang="en-GB" sz="2000" b="0" i="0" dirty="0">
                <a:solidFill>
                  <a:srgbClr val="222222"/>
                </a:solidFill>
                <a:latin typeface="Gill Sans"/>
              </a:rPr>
              <a:t>860</a:t>
            </a:r>
            <a:r>
              <a:rPr sz="2000" b="0" i="0" dirty="0">
                <a:solidFill>
                  <a:srgbClr val="222222"/>
                </a:solidFill>
                <a:latin typeface="Gill Sans"/>
              </a:rPr>
              <a:t> g per 1 SD of flipper</a:t>
            </a:r>
            <a:r>
              <a:rPr lang="en-GB" sz="2000" b="0" i="0" dirty="0">
                <a:solidFill>
                  <a:srgbClr val="222222"/>
                </a:solidFill>
                <a:latin typeface="Gill Sans"/>
              </a:rPr>
              <a:t> (slope)</a:t>
            </a:r>
          </a:p>
          <a:p>
            <a:pPr algn="l"/>
            <a:r>
              <a:rPr lang="en-GB" sz="2000" dirty="0">
                <a:solidFill>
                  <a:srgbClr val="222222"/>
                </a:solidFill>
                <a:latin typeface="Gill Sans"/>
              </a:rPr>
              <a:t>Intercept is 4237g (mass when predictors are zero!)</a:t>
            </a:r>
            <a:endParaRPr sz="2000" b="0" i="0" dirty="0">
              <a:solidFill>
                <a:srgbClr val="222222"/>
              </a:solidFill>
              <a:latin typeface="Gill Sans"/>
            </a:endParaRPr>
          </a:p>
        </p:txBody>
      </p:sp>
      <p:sp>
        <p:nvSpPr>
          <p:cNvPr id="10" name="Rectangle 9"/>
          <p:cNvSpPr/>
          <p:nvPr/>
        </p:nvSpPr>
        <p:spPr>
          <a:xfrm>
            <a:off x="914400" y="4480560"/>
            <a:ext cx="3474720" cy="9144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1097280" y="4617720"/>
            <a:ext cx="3200400" cy="640080"/>
          </a:xfrm>
          <a:prstGeom prst="rect">
            <a:avLst/>
          </a:prstGeom>
          <a:noFill/>
        </p:spPr>
        <p:txBody>
          <a:bodyPr wrap="square" lIns="45720" tIns="18288" rIns="45720" bIns="18288" anchor="ctr">
            <a:spAutoFit/>
          </a:bodyPr>
          <a:lstStyle/>
          <a:p>
            <a:pPr algn="l"/>
            <a:r>
              <a:rPr sz="2000" b="1" i="0">
                <a:solidFill>
                  <a:srgbClr val="D7191C"/>
                </a:solidFill>
                <a:latin typeface="Gill Sans"/>
              </a:rPr>
              <a:t>Z-scored both</a:t>
            </a:r>
          </a:p>
        </p:txBody>
      </p:sp>
      <p:sp>
        <p:nvSpPr>
          <p:cNvPr id="12" name="TextBox 11"/>
          <p:cNvSpPr txBox="1"/>
          <p:nvPr/>
        </p:nvSpPr>
        <p:spPr>
          <a:xfrm>
            <a:off x="4754880" y="4611517"/>
            <a:ext cx="6858000" cy="652486"/>
          </a:xfrm>
          <a:prstGeom prst="rect">
            <a:avLst/>
          </a:prstGeom>
          <a:noFill/>
        </p:spPr>
        <p:txBody>
          <a:bodyPr wrap="square" lIns="45720" tIns="18288" rIns="45720" bIns="18288" anchor="ctr">
            <a:spAutoFit/>
          </a:bodyPr>
          <a:lstStyle/>
          <a:p>
            <a:pPr algn="l"/>
            <a:r>
              <a:rPr sz="2000" b="0" i="0" dirty="0">
                <a:solidFill>
                  <a:srgbClr val="222222"/>
                </a:solidFill>
                <a:latin typeface="Gill Sans"/>
              </a:rPr>
              <a:t>Mass ↑ 0.</a:t>
            </a:r>
            <a:r>
              <a:rPr lang="en-GB" sz="2000" b="0" i="0" dirty="0">
                <a:solidFill>
                  <a:srgbClr val="222222"/>
                </a:solidFill>
                <a:latin typeface="Gill Sans"/>
              </a:rPr>
              <a:t>92</a:t>
            </a:r>
            <a:r>
              <a:rPr sz="2000" b="0" i="0" dirty="0">
                <a:solidFill>
                  <a:srgbClr val="222222"/>
                </a:solidFill>
                <a:latin typeface="Gill Sans"/>
              </a:rPr>
              <a:t> SD per 1 SD of flipper</a:t>
            </a:r>
            <a:endParaRPr lang="en-GB" sz="2000" b="0" i="0" dirty="0">
              <a:solidFill>
                <a:srgbClr val="222222"/>
              </a:solidFill>
              <a:latin typeface="Gill Sans"/>
            </a:endParaRPr>
          </a:p>
          <a:p>
            <a:pPr algn="l"/>
            <a:r>
              <a:rPr lang="en-GB" sz="2000" dirty="0">
                <a:solidFill>
                  <a:srgbClr val="222222"/>
                </a:solidFill>
                <a:latin typeface="Gill Sans"/>
              </a:rPr>
              <a:t>Intercept is zero by definition</a:t>
            </a:r>
            <a:endParaRPr sz="2000" b="0" i="0" dirty="0">
              <a:solidFill>
                <a:srgbClr val="222222"/>
              </a:solidFill>
              <a:latin typeface="Gill Sans"/>
            </a:endParaRPr>
          </a:p>
        </p:txBody>
      </p:sp>
      <p:pic>
        <p:nvPicPr>
          <p:cNvPr id="14" name="Picture 13">
            <a:extLst>
              <a:ext uri="{FF2B5EF4-FFF2-40B4-BE49-F238E27FC236}">
                <a16:creationId xmlns:a16="http://schemas.microsoft.com/office/drawing/2014/main" id="{20505D17-B436-BD35-959F-6975B3BA8BEE}"/>
              </a:ext>
            </a:extLst>
          </p:cNvPr>
          <p:cNvPicPr>
            <a:picLocks noChangeAspect="1"/>
          </p:cNvPicPr>
          <p:nvPr/>
        </p:nvPicPr>
        <p:blipFill>
          <a:blip r:embed="rId2"/>
          <a:stretch>
            <a:fillRect/>
          </a:stretch>
        </p:blipFill>
        <p:spPr>
          <a:xfrm>
            <a:off x="4754880" y="5664200"/>
            <a:ext cx="5651500" cy="965200"/>
          </a:xfrm>
          <a:prstGeom prst="rect">
            <a:avLst/>
          </a:prstGeom>
        </p:spPr>
      </p:pic>
      <p:sp>
        <p:nvSpPr>
          <p:cNvPr id="15" name="TextBox 14">
            <a:extLst>
              <a:ext uri="{FF2B5EF4-FFF2-40B4-BE49-F238E27FC236}">
                <a16:creationId xmlns:a16="http://schemas.microsoft.com/office/drawing/2014/main" id="{52134F15-D399-6140-9C33-8EE9482B6EBD}"/>
              </a:ext>
            </a:extLst>
          </p:cNvPr>
          <p:cNvSpPr txBox="1"/>
          <p:nvPr/>
        </p:nvSpPr>
        <p:spPr>
          <a:xfrm>
            <a:off x="914400" y="5962134"/>
            <a:ext cx="3780907" cy="369332"/>
          </a:xfrm>
          <a:prstGeom prst="rect">
            <a:avLst/>
          </a:prstGeom>
          <a:noFill/>
        </p:spPr>
        <p:txBody>
          <a:bodyPr wrap="none" rtlCol="0">
            <a:spAutoFit/>
          </a:bodyPr>
          <a:lstStyle/>
          <a:p>
            <a:r>
              <a:rPr lang="en-US" dirty="0">
                <a:latin typeface="Gill Sans" panose="020B0502020104020203" pitchFamily="34" charset="-79"/>
                <a:cs typeface="Gill Sans" panose="020B0502020104020203" pitchFamily="34" charset="-79"/>
              </a:rPr>
              <a:t>e.g. most software gives these options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par>
                                <p:cTn id="41" presetID="9"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p:bldP spid="9" grpId="0"/>
      <p:bldP spid="10" grpId="0" animBg="1"/>
      <p:bldP spid="11"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IJALM #1 — Correlation ≡ Standardised regression</a:t>
            </a:r>
          </a:p>
        </p:txBody>
      </p:sp>
      <p:pic>
        <p:nvPicPr>
          <p:cNvPr id="3" name="Picture 2" descr="ijalm_correlation.png"/>
          <p:cNvPicPr>
            <a:picLocks noChangeAspect="1"/>
          </p:cNvPicPr>
          <p:nvPr/>
        </p:nvPicPr>
        <p:blipFill>
          <a:blip r:embed="rId2"/>
          <a:stretch>
            <a:fillRect/>
          </a:stretch>
        </p:blipFill>
        <p:spPr>
          <a:xfrm>
            <a:off x="365760" y="1280160"/>
            <a:ext cx="7498079" cy="4846320"/>
          </a:xfrm>
          <a:prstGeom prst="rect">
            <a:avLst/>
          </a:prstGeom>
        </p:spPr>
      </p:pic>
      <p:sp>
        <p:nvSpPr>
          <p:cNvPr id="4" name="TextBox 3"/>
          <p:cNvSpPr txBox="1"/>
          <p:nvPr/>
        </p:nvSpPr>
        <p:spPr>
          <a:xfrm>
            <a:off x="8229600" y="1645920"/>
            <a:ext cx="3749039" cy="457200"/>
          </a:xfrm>
          <a:prstGeom prst="rect">
            <a:avLst/>
          </a:prstGeom>
          <a:noFill/>
        </p:spPr>
        <p:txBody>
          <a:bodyPr wrap="square" lIns="45720" tIns="18288" rIns="45720" bIns="18288" anchor="t">
            <a:spAutoFit/>
          </a:bodyPr>
          <a:lstStyle/>
          <a:p>
            <a:pPr algn="l"/>
            <a:r>
              <a:rPr sz="1800" b="1" i="0">
                <a:solidFill>
                  <a:srgbClr val="D7191C"/>
                </a:solidFill>
                <a:latin typeface="Gill Sans"/>
              </a:rPr>
              <a:t>What's going on?</a:t>
            </a:r>
          </a:p>
        </p:txBody>
      </p:sp>
      <p:sp>
        <p:nvSpPr>
          <p:cNvPr id="5" name="TextBox 4"/>
          <p:cNvSpPr txBox="1"/>
          <p:nvPr/>
        </p:nvSpPr>
        <p:spPr>
          <a:xfrm>
            <a:off x="8229600" y="2194560"/>
            <a:ext cx="3749039" cy="2806922"/>
          </a:xfrm>
          <a:prstGeom prst="rect">
            <a:avLst/>
          </a:prstGeom>
          <a:noFill/>
        </p:spPr>
        <p:txBody>
          <a:bodyPr wrap="square" lIns="45720" tIns="18288" rIns="45720" bIns="18288" anchor="t">
            <a:spAutoFit/>
          </a:bodyPr>
          <a:lstStyle/>
          <a:p>
            <a:pPr algn="l"/>
            <a:r>
              <a:rPr b="0" i="0" dirty="0">
                <a:solidFill>
                  <a:srgbClr val="222222"/>
                </a:solidFill>
                <a:latin typeface="Gill Sans"/>
              </a:rPr>
              <a:t>A "correlation" is just the slope of a regression when both variables are z-scored.</a:t>
            </a:r>
          </a:p>
          <a:p>
            <a:pPr algn="l"/>
            <a:endParaRPr b="0" i="0" dirty="0">
              <a:solidFill>
                <a:srgbClr val="222222"/>
              </a:solidFill>
              <a:latin typeface="Gill Sans"/>
            </a:endParaRPr>
          </a:p>
          <a:p>
            <a:pPr algn="l"/>
            <a:r>
              <a:rPr lang="en-GB" b="0" i="0" dirty="0">
                <a:solidFill>
                  <a:srgbClr val="222222"/>
                </a:solidFill>
                <a:latin typeface="Gill Sans"/>
              </a:rPr>
              <a:t>It is exactly the same, including confidence intervals, p-values, etc </a:t>
            </a:r>
            <a:endParaRPr b="0" i="0" dirty="0">
              <a:solidFill>
                <a:srgbClr val="222222"/>
              </a:solidFill>
              <a:latin typeface="Gill Sans"/>
            </a:endParaRPr>
          </a:p>
          <a:p>
            <a:pPr algn="l"/>
            <a:endParaRPr b="0" i="0" dirty="0">
              <a:solidFill>
                <a:srgbClr val="222222"/>
              </a:solidFill>
              <a:latin typeface="Gill Sans"/>
            </a:endParaRPr>
          </a:p>
          <a:p>
            <a:pPr algn="l"/>
            <a:r>
              <a:rPr b="0" i="0" dirty="0">
                <a:solidFill>
                  <a:srgbClr val="222222"/>
                </a:solidFill>
                <a:latin typeface="Gill Sans"/>
              </a:rPr>
              <a:t>r = 0.</a:t>
            </a:r>
            <a:r>
              <a:rPr lang="en-GB" b="0" i="0" dirty="0">
                <a:solidFill>
                  <a:srgbClr val="222222"/>
                </a:solidFill>
                <a:latin typeface="Gill Sans"/>
              </a:rPr>
              <a:t>92</a:t>
            </a:r>
            <a:r>
              <a:rPr b="0" i="0" dirty="0">
                <a:solidFill>
                  <a:srgbClr val="222222"/>
                </a:solidFill>
                <a:latin typeface="Gill Sans"/>
              </a:rPr>
              <a:t> means: a 1 SD increase in flipper length predicts a 0.</a:t>
            </a:r>
            <a:r>
              <a:rPr lang="en-GB" b="0" i="0" dirty="0">
                <a:solidFill>
                  <a:srgbClr val="222222"/>
                </a:solidFill>
                <a:latin typeface="Gill Sans"/>
              </a:rPr>
              <a:t>92</a:t>
            </a:r>
            <a:r>
              <a:rPr b="0" i="0" dirty="0">
                <a:solidFill>
                  <a:srgbClr val="222222"/>
                </a:solidFill>
                <a:latin typeface="Gill Sans"/>
              </a:rPr>
              <a:t> SD increase in body mass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IJALM #2 — t-test ≡ Regression on a binary predictor</a:t>
            </a:r>
          </a:p>
        </p:txBody>
      </p:sp>
      <p:pic>
        <p:nvPicPr>
          <p:cNvPr id="3" name="Picture 2" descr="ijalm_ttest.png"/>
          <p:cNvPicPr>
            <a:picLocks noChangeAspect="1"/>
          </p:cNvPicPr>
          <p:nvPr/>
        </p:nvPicPr>
        <p:blipFill>
          <a:blip r:embed="rId2"/>
          <a:stretch>
            <a:fillRect/>
          </a:stretch>
        </p:blipFill>
        <p:spPr>
          <a:xfrm>
            <a:off x="0" y="1325880"/>
            <a:ext cx="9418320" cy="4206240"/>
          </a:xfrm>
          <a:prstGeom prst="rect">
            <a:avLst/>
          </a:prstGeom>
        </p:spPr>
      </p:pic>
      <p:sp>
        <p:nvSpPr>
          <p:cNvPr id="4" name="TextBox 3"/>
          <p:cNvSpPr txBox="1"/>
          <p:nvPr/>
        </p:nvSpPr>
        <p:spPr>
          <a:xfrm>
            <a:off x="1121343" y="5719496"/>
            <a:ext cx="10120964" cy="729430"/>
          </a:xfrm>
          <a:prstGeom prst="rect">
            <a:avLst/>
          </a:prstGeom>
          <a:noFill/>
        </p:spPr>
        <p:txBody>
          <a:bodyPr wrap="square" lIns="45720" tIns="18288" rIns="45720" bIns="18288" anchor="t">
            <a:spAutoFit/>
          </a:bodyPr>
          <a:lstStyle/>
          <a:p>
            <a:pPr marL="285750" indent="-285750" algn="l">
              <a:buFontTx/>
              <a:buChar char="-"/>
            </a:pPr>
            <a:r>
              <a:rPr sz="1500" b="0" i="0" dirty="0">
                <a:solidFill>
                  <a:srgbClr val="222222"/>
                </a:solidFill>
                <a:latin typeface="Gill Sans"/>
              </a:rPr>
              <a:t>Code one group 0 and the other 1</a:t>
            </a:r>
            <a:r>
              <a:rPr lang="en-GB" sz="1500" dirty="0">
                <a:solidFill>
                  <a:srgbClr val="222222"/>
                </a:solidFill>
                <a:latin typeface="Gill Sans"/>
              </a:rPr>
              <a:t> – order does not matter</a:t>
            </a:r>
            <a:endParaRPr lang="en-GB" sz="1500" b="0" i="0" dirty="0">
              <a:solidFill>
                <a:srgbClr val="222222"/>
              </a:solidFill>
              <a:latin typeface="Gill Sans"/>
            </a:endParaRPr>
          </a:p>
          <a:p>
            <a:pPr marL="285750" indent="-285750" algn="l">
              <a:buFontTx/>
              <a:buChar char="-"/>
            </a:pPr>
            <a:r>
              <a:rPr sz="1500" b="0" i="0" dirty="0">
                <a:solidFill>
                  <a:srgbClr val="222222"/>
                </a:solidFill>
                <a:latin typeface="Gill Sans"/>
              </a:rPr>
              <a:t>Run a regression. The intercept is the mean of group 0; the slope is the mean difference.</a:t>
            </a:r>
            <a:endParaRPr lang="en-GB" sz="1500" b="0" i="0" dirty="0">
              <a:solidFill>
                <a:srgbClr val="222222"/>
              </a:solidFill>
              <a:latin typeface="Gill Sans"/>
            </a:endParaRPr>
          </a:p>
          <a:p>
            <a:pPr marL="285750" indent="-285750" algn="l">
              <a:buFontTx/>
              <a:buChar char="-"/>
            </a:pPr>
            <a:r>
              <a:rPr sz="1500" b="0" i="0" dirty="0">
                <a:solidFill>
                  <a:srgbClr val="222222"/>
                </a:solidFill>
                <a:latin typeface="Gill Sans"/>
              </a:rPr>
              <a:t>The 'difference between means' is just the slope</a:t>
            </a:r>
            <a:r>
              <a:rPr lang="en-GB" sz="1500" b="0" i="0" dirty="0">
                <a:solidFill>
                  <a:srgbClr val="222222"/>
                </a:solidFill>
                <a:latin typeface="Gill Sans"/>
              </a:rPr>
              <a:t>!</a:t>
            </a:r>
            <a:r>
              <a:rPr sz="1500" b="0" i="0" dirty="0">
                <a:solidFill>
                  <a:srgbClr val="222222"/>
                </a:solidFill>
                <a:latin typeface="Gill Sans"/>
              </a:rPr>
              <a:t> The t-test result and the regression result are numerically identical.</a:t>
            </a:r>
          </a:p>
        </p:txBody>
      </p:sp>
      <p:pic>
        <p:nvPicPr>
          <p:cNvPr id="6" name="Picture 5">
            <a:extLst>
              <a:ext uri="{FF2B5EF4-FFF2-40B4-BE49-F238E27FC236}">
                <a16:creationId xmlns:a16="http://schemas.microsoft.com/office/drawing/2014/main" id="{BE1509A3-28E5-F549-B0C9-E88773E30696}"/>
              </a:ext>
            </a:extLst>
          </p:cNvPr>
          <p:cNvPicPr>
            <a:picLocks noChangeAspect="1"/>
          </p:cNvPicPr>
          <p:nvPr/>
        </p:nvPicPr>
        <p:blipFill>
          <a:blip r:embed="rId3"/>
          <a:stretch>
            <a:fillRect/>
          </a:stretch>
        </p:blipFill>
        <p:spPr>
          <a:xfrm>
            <a:off x="9418320" y="2242686"/>
            <a:ext cx="2730284" cy="17634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IJALM #3 — One-way ANOVA ≡ Dummy-coded regression</a:t>
            </a:r>
          </a:p>
        </p:txBody>
      </p:sp>
      <p:pic>
        <p:nvPicPr>
          <p:cNvPr id="3" name="Picture 2" descr="ijalm_anova.png"/>
          <p:cNvPicPr>
            <a:picLocks noChangeAspect="1"/>
          </p:cNvPicPr>
          <p:nvPr/>
        </p:nvPicPr>
        <p:blipFill>
          <a:blip r:embed="rId2"/>
          <a:stretch>
            <a:fillRect/>
          </a:stretch>
        </p:blipFill>
        <p:spPr>
          <a:xfrm>
            <a:off x="139566" y="1222408"/>
            <a:ext cx="7589520" cy="4206240"/>
          </a:xfrm>
          <a:prstGeom prst="rect">
            <a:avLst/>
          </a:prstGeom>
        </p:spPr>
      </p:pic>
      <p:sp>
        <p:nvSpPr>
          <p:cNvPr id="4" name="TextBox 3"/>
          <p:cNvSpPr txBox="1"/>
          <p:nvPr/>
        </p:nvSpPr>
        <p:spPr>
          <a:xfrm>
            <a:off x="457200" y="5852160"/>
            <a:ext cx="11247120" cy="729430"/>
          </a:xfrm>
          <a:prstGeom prst="rect">
            <a:avLst/>
          </a:prstGeom>
          <a:noFill/>
        </p:spPr>
        <p:txBody>
          <a:bodyPr wrap="square" lIns="45720" tIns="18288" rIns="45720" bIns="18288" anchor="t">
            <a:spAutoFit/>
          </a:bodyPr>
          <a:lstStyle/>
          <a:p>
            <a:pPr algn="l"/>
            <a:r>
              <a:rPr sz="1500" b="0" i="0" dirty="0">
                <a:solidFill>
                  <a:srgbClr val="222222"/>
                </a:solidFill>
                <a:latin typeface="Gill Sans"/>
              </a:rPr>
              <a:t>A categorical predictor with k levels becomes k−1 dummy (0/1) variables. The intercept is the reference group mean.</a:t>
            </a:r>
          </a:p>
          <a:p>
            <a:pPr algn="l"/>
            <a:r>
              <a:rPr sz="1500" b="0" i="0" dirty="0">
                <a:solidFill>
                  <a:srgbClr val="222222"/>
                </a:solidFill>
                <a:latin typeface="Gill Sans"/>
              </a:rPr>
              <a:t>Each coefficient is the difference from that reference. </a:t>
            </a:r>
            <a:endParaRPr lang="en-GB" sz="1500" b="0" i="0" dirty="0">
              <a:solidFill>
                <a:srgbClr val="222222"/>
              </a:solidFill>
              <a:latin typeface="Gill Sans"/>
            </a:endParaRPr>
          </a:p>
          <a:p>
            <a:pPr algn="l"/>
            <a:r>
              <a:rPr sz="1500" b="0" i="0" dirty="0">
                <a:solidFill>
                  <a:srgbClr val="222222"/>
                </a:solidFill>
                <a:latin typeface="Gill Sans"/>
              </a:rPr>
              <a:t>ANOVA tests whether at least one of those coefficients is non-zero.</a:t>
            </a:r>
          </a:p>
        </p:txBody>
      </p:sp>
      <p:pic>
        <p:nvPicPr>
          <p:cNvPr id="9" name="Picture 8">
            <a:extLst>
              <a:ext uri="{FF2B5EF4-FFF2-40B4-BE49-F238E27FC236}">
                <a16:creationId xmlns:a16="http://schemas.microsoft.com/office/drawing/2014/main" id="{C1BBE026-7C67-9B6E-4575-4CD0AE9094B7}"/>
              </a:ext>
            </a:extLst>
          </p:cNvPr>
          <p:cNvPicPr>
            <a:picLocks noChangeAspect="1"/>
          </p:cNvPicPr>
          <p:nvPr/>
        </p:nvPicPr>
        <p:blipFill>
          <a:blip r:embed="rId3"/>
          <a:stretch>
            <a:fillRect/>
          </a:stretch>
        </p:blipFill>
        <p:spPr>
          <a:xfrm>
            <a:off x="226193" y="1156151"/>
            <a:ext cx="7175634" cy="4338754"/>
          </a:xfrm>
          <a:prstGeom prst="rect">
            <a:avLst/>
          </a:prstGeom>
        </p:spPr>
      </p:pic>
      <p:graphicFrame>
        <p:nvGraphicFramePr>
          <p:cNvPr id="13" name="DummyCodedTable">
            <a:extLst>
              <a:ext uri="{FF2B5EF4-FFF2-40B4-BE49-F238E27FC236}">
                <a16:creationId xmlns:a16="http://schemas.microsoft.com/office/drawing/2014/main" id="{3BFDE134-D497-E641-89A8-EB85BC69C90C}"/>
              </a:ext>
            </a:extLst>
          </p:cNvPr>
          <p:cNvGraphicFramePr>
            <a:graphicFrameLocks noGrp="1"/>
          </p:cNvGraphicFramePr>
          <p:nvPr>
            <p:extLst>
              <p:ext uri="{D42A27DB-BD31-4B8C-83A1-F6EECF244321}">
                <p14:modId xmlns:p14="http://schemas.microsoft.com/office/powerpoint/2010/main" val="1244314548"/>
              </p:ext>
            </p:extLst>
          </p:nvPr>
        </p:nvGraphicFramePr>
        <p:xfrm>
          <a:off x="7810500" y="2161689"/>
          <a:ext cx="3657600" cy="2129721"/>
        </p:xfrm>
        <a:graphic>
          <a:graphicData uri="http://schemas.openxmlformats.org/drawingml/2006/table">
            <a:tbl>
              <a:tblPr/>
              <a:tblGrid>
                <a:gridCol w="965200">
                  <a:extLst>
                    <a:ext uri="{9D8B030D-6E8A-4147-A177-3AD203B41FA5}">
                      <a16:colId xmlns:a16="http://schemas.microsoft.com/office/drawing/2014/main" val="1601458094"/>
                    </a:ext>
                  </a:extLst>
                </a:gridCol>
                <a:gridCol w="812800">
                  <a:extLst>
                    <a:ext uri="{9D8B030D-6E8A-4147-A177-3AD203B41FA5}">
                      <a16:colId xmlns:a16="http://schemas.microsoft.com/office/drawing/2014/main" val="427759564"/>
                    </a:ext>
                  </a:extLst>
                </a:gridCol>
                <a:gridCol w="965200">
                  <a:extLst>
                    <a:ext uri="{9D8B030D-6E8A-4147-A177-3AD203B41FA5}">
                      <a16:colId xmlns:a16="http://schemas.microsoft.com/office/drawing/2014/main" val="3907167093"/>
                    </a:ext>
                  </a:extLst>
                </a:gridCol>
                <a:gridCol w="914400">
                  <a:extLst>
                    <a:ext uri="{9D8B030D-6E8A-4147-A177-3AD203B41FA5}">
                      <a16:colId xmlns:a16="http://schemas.microsoft.com/office/drawing/2014/main" val="273753279"/>
                    </a:ext>
                  </a:extLst>
                </a:gridCol>
              </a:tblGrid>
              <a:tr h="193611">
                <a:tc>
                  <a:txBody>
                    <a:bodyPr/>
                    <a:lstStyle/>
                    <a:p>
                      <a:pPr algn="l"/>
                      <a:r>
                        <a:rPr lang="en-US" sz="1000" b="1" dirty="0">
                          <a:solidFill>
                            <a:srgbClr val="FFFFFF"/>
                          </a:solidFill>
                          <a:latin typeface="Gill Sans"/>
                          <a:cs typeface="Gill Sans"/>
                        </a:rPr>
                        <a:t>Species</a:t>
                      </a:r>
                    </a:p>
                  </a:txBody>
                  <a:tcPr marT="0" marB="0" anchor="ctr">
                    <a:lnL w="0"/>
                    <a:lnR w="0"/>
                    <a:lnT w="0"/>
                    <a:lnB w="0">
                      <a:noFill/>
                    </a:lnB>
                    <a:lnTlToBr w="0"/>
                    <a:lnBlToTr w="0"/>
                    <a:solidFill>
                      <a:srgbClr val="1E2761"/>
                    </a:solidFill>
                  </a:tcPr>
                </a:tc>
                <a:tc>
                  <a:txBody>
                    <a:bodyPr/>
                    <a:lstStyle/>
                    <a:p>
                      <a:pPr algn="r"/>
                      <a:r>
                        <a:rPr lang="en-US" sz="1000" b="1">
                          <a:solidFill>
                            <a:srgbClr val="FFFFFF"/>
                          </a:solidFill>
                          <a:latin typeface="Gill Sans"/>
                          <a:cs typeface="Gill Sans"/>
                        </a:rPr>
                        <a:t>Intercept</a:t>
                      </a:r>
                    </a:p>
                  </a:txBody>
                  <a:tcPr marT="0" marB="0" anchor="ctr">
                    <a:lnL w="0"/>
                    <a:lnR w="0"/>
                    <a:lnT w="0"/>
                    <a:lnB w="0"/>
                    <a:lnTlToBr w="0"/>
                    <a:lnBlToTr w="0"/>
                    <a:solidFill>
                      <a:srgbClr val="1E2761"/>
                    </a:solidFill>
                  </a:tcPr>
                </a:tc>
                <a:tc>
                  <a:txBody>
                    <a:bodyPr/>
                    <a:lstStyle/>
                    <a:p>
                      <a:pPr algn="r"/>
                      <a:r>
                        <a:rPr lang="en-US" sz="1000" b="1" dirty="0" err="1">
                          <a:solidFill>
                            <a:srgbClr val="FFFFFF"/>
                          </a:solidFill>
                          <a:latin typeface="Gill Sans"/>
                          <a:cs typeface="Gill Sans"/>
                        </a:rPr>
                        <a:t>isChinstrap</a:t>
                      </a:r>
                      <a:endParaRPr lang="en-US" sz="1000" b="1" dirty="0">
                        <a:solidFill>
                          <a:srgbClr val="FFFFFF"/>
                        </a:solidFill>
                        <a:latin typeface="Gill Sans"/>
                        <a:cs typeface="Gill Sans"/>
                      </a:endParaRPr>
                    </a:p>
                  </a:txBody>
                  <a:tcPr marT="0" marB="0" anchor="ctr">
                    <a:lnL w="0"/>
                    <a:lnR w="0"/>
                    <a:lnT w="0"/>
                    <a:lnB w="0"/>
                    <a:lnTlToBr w="0"/>
                    <a:lnBlToTr w="0"/>
                    <a:solidFill>
                      <a:srgbClr val="1E2761"/>
                    </a:solidFill>
                  </a:tcPr>
                </a:tc>
                <a:tc>
                  <a:txBody>
                    <a:bodyPr/>
                    <a:lstStyle/>
                    <a:p>
                      <a:pPr algn="r"/>
                      <a:r>
                        <a:rPr lang="en-US" sz="1000" b="1" dirty="0" err="1">
                          <a:solidFill>
                            <a:srgbClr val="FFFFFF"/>
                          </a:solidFill>
                          <a:latin typeface="Gill Sans"/>
                          <a:cs typeface="Gill Sans"/>
                        </a:rPr>
                        <a:t>isGentoo</a:t>
                      </a:r>
                      <a:endParaRPr lang="en-US" sz="1000" b="1" dirty="0">
                        <a:solidFill>
                          <a:srgbClr val="FFFFFF"/>
                        </a:solidFill>
                        <a:latin typeface="Gill Sans"/>
                        <a:cs typeface="Gill Sans"/>
                      </a:endParaRPr>
                    </a:p>
                  </a:txBody>
                  <a:tcPr marT="0" marB="0" anchor="ctr">
                    <a:lnL w="0"/>
                    <a:lnR w="0"/>
                    <a:lnT w="0"/>
                    <a:lnB w="0"/>
                    <a:lnTlToBr w="0"/>
                    <a:lnBlToTr w="0"/>
                    <a:solidFill>
                      <a:srgbClr val="1E2761"/>
                    </a:solidFill>
                  </a:tcPr>
                </a:tc>
                <a:extLst>
                  <a:ext uri="{0D108BD9-81ED-4DB2-BD59-A6C34878D82A}">
                    <a16:rowId xmlns:a16="http://schemas.microsoft.com/office/drawing/2014/main" val="2528299567"/>
                  </a:ext>
                </a:extLst>
              </a:tr>
              <a:tr h="193611">
                <a:tc>
                  <a:txBody>
                    <a:bodyPr/>
                    <a:lstStyle/>
                    <a:p>
                      <a:pPr algn="l"/>
                      <a:r>
                        <a:rPr lang="en-US" sz="1000" b="0">
                          <a:solidFill>
                            <a:srgbClr val="222222"/>
                          </a:solidFill>
                          <a:latin typeface="Gill Sans"/>
                          <a:cs typeface="Gill Sans"/>
                        </a:rPr>
                        <a:t>Adelie</a:t>
                      </a:r>
                    </a:p>
                  </a:txBody>
                  <a:tcPr marT="0" marB="0" anchor="ctr">
                    <a:lnL w="0"/>
                    <a:lnR w="0"/>
                    <a:lnT w="0">
                      <a:noFill/>
                    </a:lnT>
                    <a:lnB w="0">
                      <a:noFill/>
                    </a:lnB>
                    <a:lnTlToBr w="0"/>
                    <a:lnBlToTr w="0"/>
                    <a:solidFill>
                      <a:srgbClr val="FFFFFF"/>
                    </a:solidFill>
                  </a:tcPr>
                </a:tc>
                <a:tc>
                  <a:txBody>
                    <a:bodyPr/>
                    <a:lstStyle/>
                    <a:p>
                      <a:pPr algn="r"/>
                      <a:r>
                        <a:rPr lang="en-US" sz="1000" b="0">
                          <a:solidFill>
                            <a:srgbClr val="222222"/>
                          </a:solidFill>
                          <a:latin typeface="Gill Sans"/>
                          <a:cs typeface="Gill Sans"/>
                        </a:rPr>
                        <a:t>1.0</a:t>
                      </a:r>
                    </a:p>
                  </a:txBody>
                  <a:tcPr marT="0" marB="0" anchor="ctr">
                    <a:lnL w="0"/>
                    <a:lnR w="0"/>
                    <a:lnT w="0"/>
                    <a:lnB w="0"/>
                    <a:lnTlToBr w="0"/>
                    <a:lnBlToTr w="0"/>
                    <a:solidFill>
                      <a:srgbClr val="FFFFFF"/>
                    </a:solidFill>
                  </a:tcPr>
                </a:tc>
                <a:tc>
                  <a:txBody>
                    <a:bodyPr/>
                    <a:lstStyle/>
                    <a:p>
                      <a:pPr algn="r"/>
                      <a:r>
                        <a:rPr lang="en-US" sz="1000" b="0">
                          <a:solidFill>
                            <a:srgbClr val="222222"/>
                          </a:solidFill>
                          <a:latin typeface="Gill Sans"/>
                          <a:cs typeface="Gill Sans"/>
                        </a:rPr>
                        <a:t>0.0</a:t>
                      </a:r>
                    </a:p>
                  </a:txBody>
                  <a:tcPr marT="0" marB="0" anchor="ctr">
                    <a:lnL w="0"/>
                    <a:lnR w="0"/>
                    <a:lnT w="0"/>
                    <a:lnB w="0"/>
                    <a:lnTlToBr w="0"/>
                    <a:lnBlToTr w="0"/>
                    <a:solidFill>
                      <a:srgbClr val="FFFFFF"/>
                    </a:solidFill>
                  </a:tcPr>
                </a:tc>
                <a:tc>
                  <a:txBody>
                    <a:bodyPr/>
                    <a:lstStyle/>
                    <a:p>
                      <a:pPr algn="r"/>
                      <a:r>
                        <a:rPr lang="en-US" sz="1000" b="0">
                          <a:solidFill>
                            <a:srgbClr val="222222"/>
                          </a:solidFill>
                          <a:latin typeface="Gill Sans"/>
                          <a:cs typeface="Gill Sans"/>
                        </a:rPr>
                        <a:t>0.0</a:t>
                      </a:r>
                    </a:p>
                  </a:txBody>
                  <a:tcPr marT="0" marB="0" anchor="ctr">
                    <a:lnL w="0"/>
                    <a:lnR w="0"/>
                    <a:lnT w="0"/>
                    <a:lnB w="0"/>
                    <a:lnTlToBr w="0"/>
                    <a:lnBlToTr w="0"/>
                    <a:solidFill>
                      <a:srgbClr val="FFFFFF"/>
                    </a:solidFill>
                  </a:tcPr>
                </a:tc>
                <a:extLst>
                  <a:ext uri="{0D108BD9-81ED-4DB2-BD59-A6C34878D82A}">
                    <a16:rowId xmlns:a16="http://schemas.microsoft.com/office/drawing/2014/main" val="3515267053"/>
                  </a:ext>
                </a:extLst>
              </a:tr>
              <a:tr h="193611">
                <a:tc>
                  <a:txBody>
                    <a:bodyPr/>
                    <a:lstStyle/>
                    <a:p>
                      <a:pPr algn="l"/>
                      <a:r>
                        <a:rPr lang="en-US" sz="1000" b="0">
                          <a:solidFill>
                            <a:srgbClr val="222222"/>
                          </a:solidFill>
                          <a:latin typeface="Gill Sans"/>
                          <a:cs typeface="Gill Sans"/>
                        </a:rPr>
                        <a:t>Adelie</a:t>
                      </a:r>
                    </a:p>
                  </a:txBody>
                  <a:tcPr marT="0" marB="0" anchor="ctr">
                    <a:lnL w="0"/>
                    <a:lnR w="0"/>
                    <a:lnT w="0">
                      <a:noFill/>
                    </a:lnT>
                    <a:lnB w="0">
                      <a:noFill/>
                    </a:lnB>
                    <a:lnTlToBr w="0"/>
                    <a:lnBlToTr w="0"/>
                    <a:solidFill>
                      <a:srgbClr val="F2F1F8"/>
                    </a:solidFill>
                  </a:tcPr>
                </a:tc>
                <a:tc>
                  <a:txBody>
                    <a:bodyPr/>
                    <a:lstStyle/>
                    <a:p>
                      <a:pPr algn="r"/>
                      <a:r>
                        <a:rPr lang="en-US" sz="1000" b="0">
                          <a:solidFill>
                            <a:srgbClr val="222222"/>
                          </a:solidFill>
                          <a:latin typeface="Gill Sans"/>
                          <a:cs typeface="Gill Sans"/>
                        </a:rPr>
                        <a:t>1.0</a:t>
                      </a:r>
                    </a:p>
                  </a:txBody>
                  <a:tcPr marT="0" marB="0" anchor="ctr">
                    <a:lnL w="0"/>
                    <a:lnR w="0"/>
                    <a:lnT w="0"/>
                    <a:lnB w="0"/>
                    <a:lnTlToBr w="0"/>
                    <a:lnBlToTr w="0"/>
                    <a:solidFill>
                      <a:srgbClr val="F2F1F8"/>
                    </a:solidFill>
                  </a:tcPr>
                </a:tc>
                <a:tc>
                  <a:txBody>
                    <a:bodyPr/>
                    <a:lstStyle/>
                    <a:p>
                      <a:pPr algn="r"/>
                      <a:r>
                        <a:rPr lang="en-US" sz="1000" b="0">
                          <a:solidFill>
                            <a:srgbClr val="222222"/>
                          </a:solidFill>
                          <a:latin typeface="Gill Sans"/>
                          <a:cs typeface="Gill Sans"/>
                        </a:rPr>
                        <a:t>0.0</a:t>
                      </a:r>
                    </a:p>
                  </a:txBody>
                  <a:tcPr marT="0" marB="0" anchor="ctr">
                    <a:lnL w="0"/>
                    <a:lnR w="0"/>
                    <a:lnT w="0"/>
                    <a:lnB w="0"/>
                    <a:lnTlToBr w="0"/>
                    <a:lnBlToTr w="0"/>
                    <a:solidFill>
                      <a:srgbClr val="F2F1F8"/>
                    </a:solidFill>
                  </a:tcPr>
                </a:tc>
                <a:tc>
                  <a:txBody>
                    <a:bodyPr/>
                    <a:lstStyle/>
                    <a:p>
                      <a:pPr algn="r"/>
                      <a:r>
                        <a:rPr lang="en-US" sz="1000" b="0">
                          <a:solidFill>
                            <a:srgbClr val="222222"/>
                          </a:solidFill>
                          <a:latin typeface="Gill Sans"/>
                          <a:cs typeface="Gill Sans"/>
                        </a:rPr>
                        <a:t>0.0</a:t>
                      </a:r>
                    </a:p>
                  </a:txBody>
                  <a:tcPr marT="0" marB="0" anchor="ctr">
                    <a:lnL w="0"/>
                    <a:lnR w="0"/>
                    <a:lnT w="0"/>
                    <a:lnB w="0"/>
                    <a:lnTlToBr w="0"/>
                    <a:lnBlToTr w="0"/>
                    <a:solidFill>
                      <a:srgbClr val="F2F1F8"/>
                    </a:solidFill>
                  </a:tcPr>
                </a:tc>
                <a:extLst>
                  <a:ext uri="{0D108BD9-81ED-4DB2-BD59-A6C34878D82A}">
                    <a16:rowId xmlns:a16="http://schemas.microsoft.com/office/drawing/2014/main" val="324868839"/>
                  </a:ext>
                </a:extLst>
              </a:tr>
              <a:tr h="193611">
                <a:tc>
                  <a:txBody>
                    <a:bodyPr/>
                    <a:lstStyle/>
                    <a:p>
                      <a:pPr algn="l"/>
                      <a:r>
                        <a:rPr lang="en-US" sz="1000" b="0">
                          <a:solidFill>
                            <a:srgbClr val="222222"/>
                          </a:solidFill>
                          <a:latin typeface="Gill Sans"/>
                          <a:cs typeface="Gill Sans"/>
                        </a:rPr>
                        <a:t>Adelie</a:t>
                      </a:r>
                    </a:p>
                  </a:txBody>
                  <a:tcPr marT="0" marB="0" anchor="ctr">
                    <a:lnL w="0"/>
                    <a:lnR w="0"/>
                    <a:lnT w="0">
                      <a:noFill/>
                    </a:lnT>
                    <a:lnB w="0">
                      <a:noFill/>
                    </a:lnB>
                    <a:lnTlToBr w="0"/>
                    <a:lnBlToTr w="0"/>
                    <a:solidFill>
                      <a:srgbClr val="FFFFFF"/>
                    </a:solidFill>
                  </a:tcPr>
                </a:tc>
                <a:tc>
                  <a:txBody>
                    <a:bodyPr/>
                    <a:lstStyle/>
                    <a:p>
                      <a:pPr algn="r"/>
                      <a:r>
                        <a:rPr lang="en-US" sz="1000" b="0">
                          <a:solidFill>
                            <a:srgbClr val="222222"/>
                          </a:solidFill>
                          <a:latin typeface="Gill Sans"/>
                          <a:cs typeface="Gill Sans"/>
                        </a:rPr>
                        <a:t>1.0</a:t>
                      </a:r>
                    </a:p>
                  </a:txBody>
                  <a:tcPr marT="0" marB="0" anchor="ctr">
                    <a:lnL w="0"/>
                    <a:lnR w="0"/>
                    <a:lnT w="0"/>
                    <a:lnB w="0"/>
                    <a:lnTlToBr w="0"/>
                    <a:lnBlToTr w="0"/>
                    <a:solidFill>
                      <a:srgbClr val="FFFFFF"/>
                    </a:solidFill>
                  </a:tcPr>
                </a:tc>
                <a:tc>
                  <a:txBody>
                    <a:bodyPr/>
                    <a:lstStyle/>
                    <a:p>
                      <a:pPr algn="r"/>
                      <a:r>
                        <a:rPr lang="en-US" sz="1000" b="0">
                          <a:solidFill>
                            <a:srgbClr val="222222"/>
                          </a:solidFill>
                          <a:latin typeface="Gill Sans"/>
                          <a:cs typeface="Gill Sans"/>
                        </a:rPr>
                        <a:t>0.0</a:t>
                      </a:r>
                    </a:p>
                  </a:txBody>
                  <a:tcPr marT="0" marB="0" anchor="ctr">
                    <a:lnL w="0"/>
                    <a:lnR w="0"/>
                    <a:lnT w="0"/>
                    <a:lnB w="0"/>
                    <a:lnTlToBr w="0"/>
                    <a:lnBlToTr w="0"/>
                    <a:solidFill>
                      <a:srgbClr val="FFFFFF"/>
                    </a:solidFill>
                  </a:tcPr>
                </a:tc>
                <a:tc>
                  <a:txBody>
                    <a:bodyPr/>
                    <a:lstStyle/>
                    <a:p>
                      <a:pPr algn="r"/>
                      <a:r>
                        <a:rPr lang="en-US" sz="1000" b="0">
                          <a:solidFill>
                            <a:srgbClr val="222222"/>
                          </a:solidFill>
                          <a:latin typeface="Gill Sans"/>
                          <a:cs typeface="Gill Sans"/>
                        </a:rPr>
                        <a:t>0.0</a:t>
                      </a:r>
                    </a:p>
                  </a:txBody>
                  <a:tcPr marT="0" marB="0" anchor="ctr">
                    <a:lnL w="0"/>
                    <a:lnR w="0"/>
                    <a:lnT w="0"/>
                    <a:lnB w="0"/>
                    <a:lnTlToBr w="0"/>
                    <a:lnBlToTr w="0"/>
                    <a:solidFill>
                      <a:srgbClr val="FFFFFF"/>
                    </a:solidFill>
                  </a:tcPr>
                </a:tc>
                <a:extLst>
                  <a:ext uri="{0D108BD9-81ED-4DB2-BD59-A6C34878D82A}">
                    <a16:rowId xmlns:a16="http://schemas.microsoft.com/office/drawing/2014/main" val="3688678637"/>
                  </a:ext>
                </a:extLst>
              </a:tr>
              <a:tr h="193611">
                <a:tc>
                  <a:txBody>
                    <a:bodyPr/>
                    <a:lstStyle/>
                    <a:p>
                      <a:pPr algn="l"/>
                      <a:r>
                        <a:rPr lang="en-US" sz="1000" b="0">
                          <a:solidFill>
                            <a:srgbClr val="222222"/>
                          </a:solidFill>
                          <a:latin typeface="Gill Sans"/>
                          <a:cs typeface="Gill Sans"/>
                        </a:rPr>
                        <a:t>…</a:t>
                      </a:r>
                    </a:p>
                  </a:txBody>
                  <a:tcPr marT="0" marB="0" anchor="ctr">
                    <a:lnL w="0"/>
                    <a:lnR w="0"/>
                    <a:lnT w="0">
                      <a:noFill/>
                    </a:lnT>
                    <a:lnB w="0">
                      <a:noFill/>
                    </a:lnB>
                    <a:lnTlToBr w="0"/>
                    <a:lnBlToTr w="0"/>
                    <a:solidFill>
                      <a:srgbClr val="F2F1F8"/>
                    </a:solidFill>
                  </a:tcPr>
                </a:tc>
                <a:tc>
                  <a:txBody>
                    <a:bodyPr/>
                    <a:lstStyle/>
                    <a:p>
                      <a:pPr algn="r"/>
                      <a:r>
                        <a:rPr lang="en-US" sz="1000" b="0">
                          <a:solidFill>
                            <a:srgbClr val="222222"/>
                          </a:solidFill>
                          <a:latin typeface="Gill Sans"/>
                          <a:cs typeface="Gill Sans"/>
                        </a:rPr>
                        <a:t>…</a:t>
                      </a:r>
                    </a:p>
                  </a:txBody>
                  <a:tcPr marT="0" marB="0" anchor="ctr">
                    <a:lnL w="0"/>
                    <a:lnR w="0"/>
                    <a:lnT w="0"/>
                    <a:lnB w="0"/>
                    <a:lnTlToBr w="0"/>
                    <a:lnBlToTr w="0"/>
                    <a:solidFill>
                      <a:srgbClr val="F2F1F8"/>
                    </a:solidFill>
                  </a:tcPr>
                </a:tc>
                <a:tc>
                  <a:txBody>
                    <a:bodyPr/>
                    <a:lstStyle/>
                    <a:p>
                      <a:pPr algn="r"/>
                      <a:r>
                        <a:rPr lang="en-US" sz="1000" b="0">
                          <a:solidFill>
                            <a:srgbClr val="222222"/>
                          </a:solidFill>
                          <a:latin typeface="Gill Sans"/>
                          <a:cs typeface="Gill Sans"/>
                        </a:rPr>
                        <a:t>…</a:t>
                      </a:r>
                    </a:p>
                  </a:txBody>
                  <a:tcPr marT="0" marB="0" anchor="ctr">
                    <a:lnL w="0"/>
                    <a:lnR w="0"/>
                    <a:lnT w="0"/>
                    <a:lnB w="0"/>
                    <a:lnTlToBr w="0"/>
                    <a:lnBlToTr w="0"/>
                    <a:solidFill>
                      <a:srgbClr val="F2F1F8"/>
                    </a:solidFill>
                  </a:tcPr>
                </a:tc>
                <a:tc>
                  <a:txBody>
                    <a:bodyPr/>
                    <a:lstStyle/>
                    <a:p>
                      <a:pPr algn="r"/>
                      <a:r>
                        <a:rPr lang="en-US" sz="1000" b="0">
                          <a:solidFill>
                            <a:srgbClr val="222222"/>
                          </a:solidFill>
                          <a:latin typeface="Gill Sans"/>
                          <a:cs typeface="Gill Sans"/>
                        </a:rPr>
                        <a:t>…</a:t>
                      </a:r>
                    </a:p>
                  </a:txBody>
                  <a:tcPr marT="0" marB="0" anchor="ctr">
                    <a:lnL w="0"/>
                    <a:lnR w="0"/>
                    <a:lnT w="0"/>
                    <a:lnB w="0"/>
                    <a:lnTlToBr w="0"/>
                    <a:lnBlToTr w="0"/>
                    <a:solidFill>
                      <a:srgbClr val="F2F1F8"/>
                    </a:solidFill>
                  </a:tcPr>
                </a:tc>
                <a:extLst>
                  <a:ext uri="{0D108BD9-81ED-4DB2-BD59-A6C34878D82A}">
                    <a16:rowId xmlns:a16="http://schemas.microsoft.com/office/drawing/2014/main" val="3931743001"/>
                  </a:ext>
                </a:extLst>
              </a:tr>
              <a:tr h="193611">
                <a:tc>
                  <a:txBody>
                    <a:bodyPr/>
                    <a:lstStyle/>
                    <a:p>
                      <a:pPr algn="l"/>
                      <a:r>
                        <a:rPr lang="en-US" sz="1000" b="0">
                          <a:solidFill>
                            <a:srgbClr val="222222"/>
                          </a:solidFill>
                          <a:latin typeface="Gill Sans"/>
                          <a:cs typeface="Gill Sans"/>
                        </a:rPr>
                        <a:t>Chinstrap</a:t>
                      </a:r>
                    </a:p>
                  </a:txBody>
                  <a:tcPr marT="0" marB="0" anchor="ctr">
                    <a:lnL w="0"/>
                    <a:lnR w="0"/>
                    <a:lnT w="0">
                      <a:noFill/>
                    </a:lnT>
                    <a:lnB w="0">
                      <a:noFill/>
                    </a:lnB>
                    <a:lnTlToBr w="0"/>
                    <a:lnBlToTr w="0"/>
                    <a:solidFill>
                      <a:srgbClr val="FFFFFF"/>
                    </a:solidFill>
                  </a:tcPr>
                </a:tc>
                <a:tc>
                  <a:txBody>
                    <a:bodyPr/>
                    <a:lstStyle/>
                    <a:p>
                      <a:pPr algn="r"/>
                      <a:r>
                        <a:rPr lang="en-US" sz="1000" b="0">
                          <a:solidFill>
                            <a:srgbClr val="222222"/>
                          </a:solidFill>
                          <a:latin typeface="Gill Sans"/>
                          <a:cs typeface="Gill Sans"/>
                        </a:rPr>
                        <a:t>1.0</a:t>
                      </a:r>
                    </a:p>
                  </a:txBody>
                  <a:tcPr marT="0" marB="0" anchor="ctr">
                    <a:lnL w="0"/>
                    <a:lnR w="0"/>
                    <a:lnT w="0"/>
                    <a:lnB w="0"/>
                    <a:lnTlToBr w="0"/>
                    <a:lnBlToTr w="0"/>
                    <a:solidFill>
                      <a:srgbClr val="FFFFFF"/>
                    </a:solidFill>
                  </a:tcPr>
                </a:tc>
                <a:tc>
                  <a:txBody>
                    <a:bodyPr/>
                    <a:lstStyle/>
                    <a:p>
                      <a:pPr algn="r"/>
                      <a:r>
                        <a:rPr lang="en-US" sz="1000" b="0">
                          <a:solidFill>
                            <a:srgbClr val="222222"/>
                          </a:solidFill>
                          <a:latin typeface="Gill Sans"/>
                          <a:cs typeface="Gill Sans"/>
                        </a:rPr>
                        <a:t>1.0</a:t>
                      </a:r>
                    </a:p>
                  </a:txBody>
                  <a:tcPr marT="0" marB="0" anchor="ctr">
                    <a:lnL w="0"/>
                    <a:lnR w="0"/>
                    <a:lnT w="0"/>
                    <a:lnB w="0"/>
                    <a:lnTlToBr w="0"/>
                    <a:lnBlToTr w="0"/>
                    <a:solidFill>
                      <a:srgbClr val="FFFFFF"/>
                    </a:solidFill>
                  </a:tcPr>
                </a:tc>
                <a:tc>
                  <a:txBody>
                    <a:bodyPr/>
                    <a:lstStyle/>
                    <a:p>
                      <a:pPr algn="r"/>
                      <a:r>
                        <a:rPr lang="en-US" sz="1000" b="0">
                          <a:solidFill>
                            <a:srgbClr val="222222"/>
                          </a:solidFill>
                          <a:latin typeface="Gill Sans"/>
                          <a:cs typeface="Gill Sans"/>
                        </a:rPr>
                        <a:t>0.0</a:t>
                      </a:r>
                    </a:p>
                  </a:txBody>
                  <a:tcPr marT="0" marB="0" anchor="ctr">
                    <a:lnL w="0"/>
                    <a:lnR w="0"/>
                    <a:lnT w="0"/>
                    <a:lnB w="0"/>
                    <a:lnTlToBr w="0"/>
                    <a:lnBlToTr w="0"/>
                    <a:solidFill>
                      <a:srgbClr val="FFFFFF"/>
                    </a:solidFill>
                  </a:tcPr>
                </a:tc>
                <a:extLst>
                  <a:ext uri="{0D108BD9-81ED-4DB2-BD59-A6C34878D82A}">
                    <a16:rowId xmlns:a16="http://schemas.microsoft.com/office/drawing/2014/main" val="2259194065"/>
                  </a:ext>
                </a:extLst>
              </a:tr>
              <a:tr h="193611">
                <a:tc>
                  <a:txBody>
                    <a:bodyPr/>
                    <a:lstStyle/>
                    <a:p>
                      <a:pPr algn="l"/>
                      <a:r>
                        <a:rPr lang="en-US" sz="1000" b="0">
                          <a:solidFill>
                            <a:srgbClr val="222222"/>
                          </a:solidFill>
                          <a:latin typeface="Gill Sans"/>
                          <a:cs typeface="Gill Sans"/>
                        </a:rPr>
                        <a:t>Chinstrap</a:t>
                      </a:r>
                    </a:p>
                  </a:txBody>
                  <a:tcPr marT="0" marB="0" anchor="ctr">
                    <a:lnL w="0"/>
                    <a:lnR w="0"/>
                    <a:lnT w="0">
                      <a:noFill/>
                    </a:lnT>
                    <a:lnB w="0">
                      <a:noFill/>
                    </a:lnB>
                    <a:lnTlToBr w="0"/>
                    <a:lnBlToTr w="0"/>
                    <a:solidFill>
                      <a:srgbClr val="F2F1F8"/>
                    </a:solidFill>
                  </a:tcPr>
                </a:tc>
                <a:tc>
                  <a:txBody>
                    <a:bodyPr/>
                    <a:lstStyle/>
                    <a:p>
                      <a:pPr algn="r"/>
                      <a:r>
                        <a:rPr lang="en-US" sz="1000" b="0">
                          <a:solidFill>
                            <a:srgbClr val="222222"/>
                          </a:solidFill>
                          <a:latin typeface="Gill Sans"/>
                          <a:cs typeface="Gill Sans"/>
                        </a:rPr>
                        <a:t>1.0</a:t>
                      </a:r>
                    </a:p>
                  </a:txBody>
                  <a:tcPr marT="0" marB="0" anchor="ctr">
                    <a:lnL w="0"/>
                    <a:lnR w="0"/>
                    <a:lnT w="0"/>
                    <a:lnB w="0"/>
                    <a:lnTlToBr w="0"/>
                    <a:lnBlToTr w="0"/>
                    <a:solidFill>
                      <a:srgbClr val="F2F1F8"/>
                    </a:solidFill>
                  </a:tcPr>
                </a:tc>
                <a:tc>
                  <a:txBody>
                    <a:bodyPr/>
                    <a:lstStyle/>
                    <a:p>
                      <a:pPr algn="r"/>
                      <a:r>
                        <a:rPr lang="en-US" sz="1000" b="0" dirty="0">
                          <a:solidFill>
                            <a:srgbClr val="222222"/>
                          </a:solidFill>
                          <a:latin typeface="Gill Sans"/>
                          <a:cs typeface="Gill Sans"/>
                        </a:rPr>
                        <a:t>1.0</a:t>
                      </a:r>
                    </a:p>
                  </a:txBody>
                  <a:tcPr marT="0" marB="0" anchor="ctr">
                    <a:lnL w="0"/>
                    <a:lnR w="0"/>
                    <a:lnT w="0"/>
                    <a:lnB w="0"/>
                    <a:lnTlToBr w="0"/>
                    <a:lnBlToTr w="0"/>
                    <a:solidFill>
                      <a:srgbClr val="F2F1F8"/>
                    </a:solidFill>
                  </a:tcPr>
                </a:tc>
                <a:tc>
                  <a:txBody>
                    <a:bodyPr/>
                    <a:lstStyle/>
                    <a:p>
                      <a:pPr algn="r"/>
                      <a:r>
                        <a:rPr lang="en-US" sz="1000" b="0">
                          <a:solidFill>
                            <a:srgbClr val="222222"/>
                          </a:solidFill>
                          <a:latin typeface="Gill Sans"/>
                          <a:cs typeface="Gill Sans"/>
                        </a:rPr>
                        <a:t>0.0</a:t>
                      </a:r>
                    </a:p>
                  </a:txBody>
                  <a:tcPr marT="0" marB="0" anchor="ctr">
                    <a:lnL w="0"/>
                    <a:lnR w="0"/>
                    <a:lnT w="0"/>
                    <a:lnB w="0"/>
                    <a:lnTlToBr w="0"/>
                    <a:lnBlToTr w="0"/>
                    <a:solidFill>
                      <a:srgbClr val="F2F1F8"/>
                    </a:solidFill>
                  </a:tcPr>
                </a:tc>
                <a:extLst>
                  <a:ext uri="{0D108BD9-81ED-4DB2-BD59-A6C34878D82A}">
                    <a16:rowId xmlns:a16="http://schemas.microsoft.com/office/drawing/2014/main" val="2691679960"/>
                  </a:ext>
                </a:extLst>
              </a:tr>
              <a:tr h="193611">
                <a:tc>
                  <a:txBody>
                    <a:bodyPr/>
                    <a:lstStyle/>
                    <a:p>
                      <a:pPr algn="l"/>
                      <a:r>
                        <a:rPr lang="en-US" sz="1000" b="0">
                          <a:solidFill>
                            <a:srgbClr val="222222"/>
                          </a:solidFill>
                          <a:latin typeface="Gill Sans"/>
                          <a:cs typeface="Gill Sans"/>
                        </a:rPr>
                        <a:t>…</a:t>
                      </a:r>
                    </a:p>
                  </a:txBody>
                  <a:tcPr marT="0" marB="0" anchor="ctr">
                    <a:lnL w="0"/>
                    <a:lnR w="0"/>
                    <a:lnT w="0">
                      <a:noFill/>
                    </a:lnT>
                    <a:lnB w="0">
                      <a:noFill/>
                    </a:lnB>
                    <a:lnTlToBr w="0"/>
                    <a:lnBlToTr w="0"/>
                    <a:solidFill>
                      <a:srgbClr val="FFFFFF"/>
                    </a:solidFill>
                  </a:tcPr>
                </a:tc>
                <a:tc>
                  <a:txBody>
                    <a:bodyPr/>
                    <a:lstStyle/>
                    <a:p>
                      <a:pPr algn="r"/>
                      <a:r>
                        <a:rPr lang="en-US" sz="1000" b="0">
                          <a:solidFill>
                            <a:srgbClr val="222222"/>
                          </a:solidFill>
                          <a:latin typeface="Gill Sans"/>
                          <a:cs typeface="Gill Sans"/>
                        </a:rPr>
                        <a:t>…</a:t>
                      </a:r>
                    </a:p>
                  </a:txBody>
                  <a:tcPr marT="0" marB="0" anchor="ctr">
                    <a:lnL w="0"/>
                    <a:lnR w="0"/>
                    <a:lnT w="0"/>
                    <a:lnB w="0"/>
                    <a:lnTlToBr w="0"/>
                    <a:lnBlToTr w="0"/>
                    <a:solidFill>
                      <a:srgbClr val="FFFFFF"/>
                    </a:solidFill>
                  </a:tcPr>
                </a:tc>
                <a:tc>
                  <a:txBody>
                    <a:bodyPr/>
                    <a:lstStyle/>
                    <a:p>
                      <a:pPr algn="r"/>
                      <a:r>
                        <a:rPr lang="en-US" sz="1000" b="0">
                          <a:solidFill>
                            <a:srgbClr val="222222"/>
                          </a:solidFill>
                          <a:latin typeface="Gill Sans"/>
                          <a:cs typeface="Gill Sans"/>
                        </a:rPr>
                        <a:t>…</a:t>
                      </a:r>
                    </a:p>
                  </a:txBody>
                  <a:tcPr marT="0" marB="0" anchor="ctr">
                    <a:lnL w="0"/>
                    <a:lnR w="0"/>
                    <a:lnT w="0"/>
                    <a:lnB w="0"/>
                    <a:lnTlToBr w="0"/>
                    <a:lnBlToTr w="0"/>
                    <a:solidFill>
                      <a:srgbClr val="FFFFFF"/>
                    </a:solidFill>
                  </a:tcPr>
                </a:tc>
                <a:tc>
                  <a:txBody>
                    <a:bodyPr/>
                    <a:lstStyle/>
                    <a:p>
                      <a:pPr algn="r"/>
                      <a:r>
                        <a:rPr lang="en-US" sz="1000" b="0">
                          <a:solidFill>
                            <a:srgbClr val="222222"/>
                          </a:solidFill>
                          <a:latin typeface="Gill Sans"/>
                          <a:cs typeface="Gill Sans"/>
                        </a:rPr>
                        <a:t>…</a:t>
                      </a:r>
                    </a:p>
                  </a:txBody>
                  <a:tcPr marT="0" marB="0" anchor="ctr">
                    <a:lnL w="0"/>
                    <a:lnR w="0"/>
                    <a:lnT w="0"/>
                    <a:lnB w="0"/>
                    <a:lnTlToBr w="0"/>
                    <a:lnBlToTr w="0"/>
                    <a:solidFill>
                      <a:srgbClr val="FFFFFF"/>
                    </a:solidFill>
                  </a:tcPr>
                </a:tc>
                <a:extLst>
                  <a:ext uri="{0D108BD9-81ED-4DB2-BD59-A6C34878D82A}">
                    <a16:rowId xmlns:a16="http://schemas.microsoft.com/office/drawing/2014/main" val="2757844519"/>
                  </a:ext>
                </a:extLst>
              </a:tr>
              <a:tr h="193611">
                <a:tc>
                  <a:txBody>
                    <a:bodyPr/>
                    <a:lstStyle/>
                    <a:p>
                      <a:pPr algn="l"/>
                      <a:r>
                        <a:rPr lang="en-US" sz="1000" b="0">
                          <a:solidFill>
                            <a:srgbClr val="222222"/>
                          </a:solidFill>
                          <a:latin typeface="Gill Sans"/>
                          <a:cs typeface="Gill Sans"/>
                        </a:rPr>
                        <a:t>Gentoo</a:t>
                      </a:r>
                    </a:p>
                  </a:txBody>
                  <a:tcPr marT="0" marB="0" anchor="ctr">
                    <a:lnL w="0"/>
                    <a:lnR w="0"/>
                    <a:lnT w="0">
                      <a:noFill/>
                    </a:lnT>
                    <a:lnB w="0">
                      <a:noFill/>
                    </a:lnB>
                    <a:lnTlToBr w="0"/>
                    <a:lnBlToTr w="0"/>
                    <a:solidFill>
                      <a:srgbClr val="F2F1F8"/>
                    </a:solidFill>
                  </a:tcPr>
                </a:tc>
                <a:tc>
                  <a:txBody>
                    <a:bodyPr/>
                    <a:lstStyle/>
                    <a:p>
                      <a:pPr algn="r"/>
                      <a:r>
                        <a:rPr lang="en-US" sz="1000" b="0">
                          <a:solidFill>
                            <a:srgbClr val="222222"/>
                          </a:solidFill>
                          <a:latin typeface="Gill Sans"/>
                          <a:cs typeface="Gill Sans"/>
                        </a:rPr>
                        <a:t>1.0</a:t>
                      </a:r>
                    </a:p>
                  </a:txBody>
                  <a:tcPr marT="0" marB="0" anchor="ctr">
                    <a:lnL w="0"/>
                    <a:lnR w="0"/>
                    <a:lnT w="0"/>
                    <a:lnB w="0"/>
                    <a:lnTlToBr w="0"/>
                    <a:lnBlToTr w="0"/>
                    <a:solidFill>
                      <a:srgbClr val="F2F1F8"/>
                    </a:solidFill>
                  </a:tcPr>
                </a:tc>
                <a:tc>
                  <a:txBody>
                    <a:bodyPr/>
                    <a:lstStyle/>
                    <a:p>
                      <a:pPr algn="r"/>
                      <a:r>
                        <a:rPr lang="en-US" sz="1000" b="0">
                          <a:solidFill>
                            <a:srgbClr val="222222"/>
                          </a:solidFill>
                          <a:latin typeface="Gill Sans"/>
                          <a:cs typeface="Gill Sans"/>
                        </a:rPr>
                        <a:t>0.0</a:t>
                      </a:r>
                    </a:p>
                  </a:txBody>
                  <a:tcPr marT="0" marB="0" anchor="ctr">
                    <a:lnL w="0"/>
                    <a:lnR w="0"/>
                    <a:lnT w="0"/>
                    <a:lnB w="0"/>
                    <a:lnTlToBr w="0"/>
                    <a:lnBlToTr w="0"/>
                    <a:solidFill>
                      <a:srgbClr val="F2F1F8"/>
                    </a:solidFill>
                  </a:tcPr>
                </a:tc>
                <a:tc>
                  <a:txBody>
                    <a:bodyPr/>
                    <a:lstStyle/>
                    <a:p>
                      <a:pPr algn="r"/>
                      <a:r>
                        <a:rPr lang="en-US" sz="1000" b="0">
                          <a:solidFill>
                            <a:srgbClr val="222222"/>
                          </a:solidFill>
                          <a:latin typeface="Gill Sans"/>
                          <a:cs typeface="Gill Sans"/>
                        </a:rPr>
                        <a:t>1.0</a:t>
                      </a:r>
                    </a:p>
                  </a:txBody>
                  <a:tcPr marT="0" marB="0" anchor="ctr">
                    <a:lnL w="0"/>
                    <a:lnR w="0"/>
                    <a:lnT w="0"/>
                    <a:lnB w="0"/>
                    <a:lnTlToBr w="0"/>
                    <a:lnBlToTr w="0"/>
                    <a:solidFill>
                      <a:srgbClr val="F2F1F8"/>
                    </a:solidFill>
                  </a:tcPr>
                </a:tc>
                <a:extLst>
                  <a:ext uri="{0D108BD9-81ED-4DB2-BD59-A6C34878D82A}">
                    <a16:rowId xmlns:a16="http://schemas.microsoft.com/office/drawing/2014/main" val="650525032"/>
                  </a:ext>
                </a:extLst>
              </a:tr>
              <a:tr h="193611">
                <a:tc>
                  <a:txBody>
                    <a:bodyPr/>
                    <a:lstStyle/>
                    <a:p>
                      <a:pPr algn="l"/>
                      <a:r>
                        <a:rPr lang="en-US" sz="1000" b="0">
                          <a:solidFill>
                            <a:srgbClr val="222222"/>
                          </a:solidFill>
                          <a:latin typeface="Gill Sans"/>
                          <a:cs typeface="Gill Sans"/>
                        </a:rPr>
                        <a:t>Gentoo</a:t>
                      </a:r>
                    </a:p>
                  </a:txBody>
                  <a:tcPr marT="0" marB="0" anchor="ctr">
                    <a:lnL w="0"/>
                    <a:lnR w="0"/>
                    <a:lnT w="0">
                      <a:noFill/>
                    </a:lnT>
                    <a:lnB w="0">
                      <a:noFill/>
                    </a:lnB>
                    <a:lnTlToBr w="0"/>
                    <a:lnBlToTr w="0"/>
                    <a:solidFill>
                      <a:srgbClr val="FFFFFF"/>
                    </a:solidFill>
                  </a:tcPr>
                </a:tc>
                <a:tc>
                  <a:txBody>
                    <a:bodyPr/>
                    <a:lstStyle/>
                    <a:p>
                      <a:pPr algn="r"/>
                      <a:r>
                        <a:rPr lang="en-US" sz="1000" b="0">
                          <a:solidFill>
                            <a:srgbClr val="222222"/>
                          </a:solidFill>
                          <a:latin typeface="Gill Sans"/>
                          <a:cs typeface="Gill Sans"/>
                        </a:rPr>
                        <a:t>1.0</a:t>
                      </a:r>
                    </a:p>
                  </a:txBody>
                  <a:tcPr marT="0" marB="0" anchor="ctr">
                    <a:lnL w="0"/>
                    <a:lnR w="0"/>
                    <a:lnT w="0"/>
                    <a:lnB w="0"/>
                    <a:lnTlToBr w="0"/>
                    <a:lnBlToTr w="0"/>
                    <a:solidFill>
                      <a:srgbClr val="FFFFFF"/>
                    </a:solidFill>
                  </a:tcPr>
                </a:tc>
                <a:tc>
                  <a:txBody>
                    <a:bodyPr/>
                    <a:lstStyle/>
                    <a:p>
                      <a:pPr algn="r"/>
                      <a:r>
                        <a:rPr lang="en-US" sz="1000" b="0">
                          <a:solidFill>
                            <a:srgbClr val="222222"/>
                          </a:solidFill>
                          <a:latin typeface="Gill Sans"/>
                          <a:cs typeface="Gill Sans"/>
                        </a:rPr>
                        <a:t>0.0</a:t>
                      </a:r>
                    </a:p>
                  </a:txBody>
                  <a:tcPr marT="0" marB="0" anchor="ctr">
                    <a:lnL w="0"/>
                    <a:lnR w="0"/>
                    <a:lnT w="0"/>
                    <a:lnB w="0"/>
                    <a:lnTlToBr w="0"/>
                    <a:lnBlToTr w="0"/>
                    <a:solidFill>
                      <a:srgbClr val="FFFFFF"/>
                    </a:solidFill>
                  </a:tcPr>
                </a:tc>
                <a:tc>
                  <a:txBody>
                    <a:bodyPr/>
                    <a:lstStyle/>
                    <a:p>
                      <a:pPr algn="r"/>
                      <a:r>
                        <a:rPr lang="en-US" sz="1000" b="0">
                          <a:solidFill>
                            <a:srgbClr val="222222"/>
                          </a:solidFill>
                          <a:latin typeface="Gill Sans"/>
                          <a:cs typeface="Gill Sans"/>
                        </a:rPr>
                        <a:t>1.0</a:t>
                      </a:r>
                    </a:p>
                  </a:txBody>
                  <a:tcPr marT="0" marB="0" anchor="ctr">
                    <a:lnL w="0"/>
                    <a:lnR w="0"/>
                    <a:lnT w="0"/>
                    <a:lnB w="0"/>
                    <a:lnTlToBr w="0"/>
                    <a:lnBlToTr w="0"/>
                    <a:solidFill>
                      <a:srgbClr val="FFFFFF"/>
                    </a:solidFill>
                  </a:tcPr>
                </a:tc>
                <a:extLst>
                  <a:ext uri="{0D108BD9-81ED-4DB2-BD59-A6C34878D82A}">
                    <a16:rowId xmlns:a16="http://schemas.microsoft.com/office/drawing/2014/main" val="2365966944"/>
                  </a:ext>
                </a:extLst>
              </a:tr>
              <a:tr h="193611">
                <a:tc>
                  <a:txBody>
                    <a:bodyPr/>
                    <a:lstStyle/>
                    <a:p>
                      <a:pPr algn="l"/>
                      <a:r>
                        <a:rPr lang="en-US" sz="1000" b="0" dirty="0">
                          <a:solidFill>
                            <a:srgbClr val="222222"/>
                          </a:solidFill>
                          <a:latin typeface="Gill Sans"/>
                          <a:cs typeface="Gill Sans"/>
                        </a:rPr>
                        <a:t>Gentoo</a:t>
                      </a:r>
                    </a:p>
                  </a:txBody>
                  <a:tcPr marT="0" marB="0" anchor="ctr">
                    <a:lnL w="0"/>
                    <a:lnR w="0"/>
                    <a:lnT w="0">
                      <a:noFill/>
                    </a:lnT>
                    <a:lnB w="0"/>
                    <a:lnTlToBr w="0"/>
                    <a:lnBlToTr w="0"/>
                    <a:solidFill>
                      <a:srgbClr val="F2F1F8"/>
                    </a:solidFill>
                  </a:tcPr>
                </a:tc>
                <a:tc>
                  <a:txBody>
                    <a:bodyPr/>
                    <a:lstStyle/>
                    <a:p>
                      <a:pPr algn="r"/>
                      <a:r>
                        <a:rPr lang="en-US" sz="1000" b="0">
                          <a:solidFill>
                            <a:srgbClr val="222222"/>
                          </a:solidFill>
                          <a:latin typeface="Gill Sans"/>
                          <a:cs typeface="Gill Sans"/>
                        </a:rPr>
                        <a:t>1.0</a:t>
                      </a:r>
                    </a:p>
                  </a:txBody>
                  <a:tcPr marT="0" marB="0" anchor="ctr">
                    <a:lnL w="0"/>
                    <a:lnR w="0"/>
                    <a:lnT w="0"/>
                    <a:lnB w="0"/>
                    <a:lnTlToBr w="0"/>
                    <a:lnBlToTr w="0"/>
                    <a:solidFill>
                      <a:srgbClr val="F2F1F8"/>
                    </a:solidFill>
                  </a:tcPr>
                </a:tc>
                <a:tc>
                  <a:txBody>
                    <a:bodyPr/>
                    <a:lstStyle/>
                    <a:p>
                      <a:pPr algn="r"/>
                      <a:r>
                        <a:rPr lang="en-US" sz="1000" b="0" dirty="0">
                          <a:solidFill>
                            <a:srgbClr val="222222"/>
                          </a:solidFill>
                          <a:latin typeface="Gill Sans"/>
                          <a:cs typeface="Gill Sans"/>
                        </a:rPr>
                        <a:t>0.0</a:t>
                      </a:r>
                    </a:p>
                  </a:txBody>
                  <a:tcPr marT="0" marB="0" anchor="ctr">
                    <a:lnL w="0"/>
                    <a:lnR w="0"/>
                    <a:lnT w="0"/>
                    <a:lnB w="0"/>
                    <a:lnTlToBr w="0"/>
                    <a:lnBlToTr w="0"/>
                    <a:solidFill>
                      <a:srgbClr val="F2F1F8"/>
                    </a:solidFill>
                  </a:tcPr>
                </a:tc>
                <a:tc>
                  <a:txBody>
                    <a:bodyPr/>
                    <a:lstStyle/>
                    <a:p>
                      <a:pPr algn="r"/>
                      <a:r>
                        <a:rPr lang="en-US" sz="1000" b="0" dirty="0">
                          <a:solidFill>
                            <a:srgbClr val="222222"/>
                          </a:solidFill>
                          <a:latin typeface="Gill Sans"/>
                          <a:cs typeface="Gill Sans"/>
                        </a:rPr>
                        <a:t>1.0</a:t>
                      </a:r>
                    </a:p>
                  </a:txBody>
                  <a:tcPr marT="0" marB="0" anchor="ctr">
                    <a:lnL w="0"/>
                    <a:lnR w="0"/>
                    <a:lnT w="0"/>
                    <a:lnB w="0"/>
                    <a:lnTlToBr w="0"/>
                    <a:lnBlToTr w="0"/>
                    <a:solidFill>
                      <a:srgbClr val="F2F1F8"/>
                    </a:solidFill>
                  </a:tcPr>
                </a:tc>
                <a:extLst>
                  <a:ext uri="{0D108BD9-81ED-4DB2-BD59-A6C34878D82A}">
                    <a16:rowId xmlns:a16="http://schemas.microsoft.com/office/drawing/2014/main" val="270594834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IJALM #4 — ANCOVA ≡ ANOVA + a continuous predictor</a:t>
            </a:r>
          </a:p>
        </p:txBody>
      </p:sp>
      <p:pic>
        <p:nvPicPr>
          <p:cNvPr id="3" name="Picture 2" descr="ijalm_ancova.png"/>
          <p:cNvPicPr>
            <a:picLocks noChangeAspect="1"/>
          </p:cNvPicPr>
          <p:nvPr/>
        </p:nvPicPr>
        <p:blipFill>
          <a:blip r:embed="rId2"/>
          <a:stretch>
            <a:fillRect/>
          </a:stretch>
        </p:blipFill>
        <p:spPr>
          <a:xfrm>
            <a:off x="2286000" y="1280160"/>
            <a:ext cx="7589520" cy="4206240"/>
          </a:xfrm>
          <a:prstGeom prst="rect">
            <a:avLst/>
          </a:prstGeom>
        </p:spPr>
      </p:pic>
      <p:sp>
        <p:nvSpPr>
          <p:cNvPr id="4" name="TextBox 3"/>
          <p:cNvSpPr txBox="1"/>
          <p:nvPr/>
        </p:nvSpPr>
        <p:spPr>
          <a:xfrm>
            <a:off x="457200" y="5852160"/>
            <a:ext cx="11247120" cy="729430"/>
          </a:xfrm>
          <a:prstGeom prst="rect">
            <a:avLst/>
          </a:prstGeom>
          <a:noFill/>
        </p:spPr>
        <p:txBody>
          <a:bodyPr wrap="square" lIns="45720" tIns="18288" rIns="45720" bIns="18288" anchor="t">
            <a:spAutoFit/>
          </a:bodyPr>
          <a:lstStyle/>
          <a:p>
            <a:pPr algn="l"/>
            <a:r>
              <a:rPr sz="1500" b="0" i="0" dirty="0">
                <a:solidFill>
                  <a:srgbClr val="222222"/>
                </a:solidFill>
                <a:latin typeface="Gill Sans"/>
              </a:rPr>
              <a:t>Add a continuous predictor (a "covariate") and you get parallel lines: one per group, all with the same slope.</a:t>
            </a:r>
          </a:p>
          <a:p>
            <a:pPr algn="l"/>
            <a:r>
              <a:rPr sz="1500" b="0" i="0" dirty="0">
                <a:solidFill>
                  <a:srgbClr val="222222"/>
                </a:solidFill>
                <a:latin typeface="Gill Sans"/>
              </a:rPr>
              <a:t>The species coefficients now answer: do groups still differ once we account for flipper length?</a:t>
            </a:r>
            <a:endParaRPr lang="en-GB" sz="1500" dirty="0">
              <a:solidFill>
                <a:srgbClr val="222222"/>
              </a:solidFill>
              <a:latin typeface="Gill Sans"/>
            </a:endParaRPr>
          </a:p>
          <a:p>
            <a:pPr algn="l"/>
            <a:r>
              <a:rPr lang="en-GB" sz="1500" b="0" i="0" dirty="0">
                <a:solidFill>
                  <a:srgbClr val="222222"/>
                </a:solidFill>
                <a:latin typeface="Gill Sans"/>
              </a:rPr>
              <a:t>Recall – coefficients/slopes mean the influence of the predictors holding all others constant. So including a predictor means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IJALM #5 — Factorial ANOVA ≡ Categorical interactions</a:t>
            </a:r>
          </a:p>
        </p:txBody>
      </p:sp>
      <p:pic>
        <p:nvPicPr>
          <p:cNvPr id="3" name="Picture 2" descr="ijalm_factorial.png"/>
          <p:cNvPicPr>
            <a:picLocks noChangeAspect="1"/>
          </p:cNvPicPr>
          <p:nvPr/>
        </p:nvPicPr>
        <p:blipFill>
          <a:blip r:embed="rId2"/>
          <a:stretch>
            <a:fillRect/>
          </a:stretch>
        </p:blipFill>
        <p:spPr>
          <a:xfrm>
            <a:off x="2286000" y="1280160"/>
            <a:ext cx="7589520" cy="4206240"/>
          </a:xfrm>
          <a:prstGeom prst="rect">
            <a:avLst/>
          </a:prstGeom>
        </p:spPr>
      </p:pic>
      <p:sp>
        <p:nvSpPr>
          <p:cNvPr id="4" name="TextBox 3"/>
          <p:cNvSpPr txBox="1"/>
          <p:nvPr/>
        </p:nvSpPr>
        <p:spPr>
          <a:xfrm>
            <a:off x="457200" y="5852160"/>
            <a:ext cx="11247120" cy="914400"/>
          </a:xfrm>
          <a:prstGeom prst="rect">
            <a:avLst/>
          </a:prstGeom>
          <a:noFill/>
        </p:spPr>
        <p:txBody>
          <a:bodyPr wrap="square" lIns="45720" tIns="18288" rIns="45720" bIns="18288" anchor="t">
            <a:spAutoFit/>
          </a:bodyPr>
          <a:lstStyle/>
          <a:p>
            <a:pPr algn="l"/>
            <a:r>
              <a:rPr sz="1500" b="0" i="0">
                <a:solidFill>
                  <a:srgbClr val="222222"/>
                </a:solidFill>
                <a:latin typeface="Gill Sans"/>
              </a:rPr>
              <a:t>Two categorical predictors and their product: y ~ species * sex. The interaction tests if the sex effect depends on species.</a:t>
            </a:r>
          </a:p>
          <a:p>
            <a:pPr algn="l"/>
            <a:r>
              <a:rPr sz="1500" b="0" i="0">
                <a:solidFill>
                  <a:srgbClr val="222222"/>
                </a:solidFill>
                <a:latin typeface="Gill Sans"/>
              </a:rPr>
              <a:t>In Gentoo, the male–female gap is much larger — that's the interaction, and it's just one more coefficient in the model.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CEEB-B998-70A3-8F66-00FD168212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A373BD-489F-604F-F34E-4E52B0B2B134}"/>
              </a:ext>
            </a:extLst>
          </p:cNvPr>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IJALM #5 — Factorial ANOVA ≡ Categorical interactions</a:t>
            </a:r>
          </a:p>
        </p:txBody>
      </p:sp>
      <p:sp>
        <p:nvSpPr>
          <p:cNvPr id="4" name="TextBox 3">
            <a:extLst>
              <a:ext uri="{FF2B5EF4-FFF2-40B4-BE49-F238E27FC236}">
                <a16:creationId xmlns:a16="http://schemas.microsoft.com/office/drawing/2014/main" id="{5383156C-DD12-7C1B-E3A5-91F266642A03}"/>
              </a:ext>
            </a:extLst>
          </p:cNvPr>
          <p:cNvSpPr txBox="1"/>
          <p:nvPr/>
        </p:nvSpPr>
        <p:spPr>
          <a:xfrm>
            <a:off x="457200" y="5852160"/>
            <a:ext cx="11247120" cy="914400"/>
          </a:xfrm>
          <a:prstGeom prst="rect">
            <a:avLst/>
          </a:prstGeom>
          <a:noFill/>
        </p:spPr>
        <p:txBody>
          <a:bodyPr wrap="square" lIns="45720" tIns="18288" rIns="45720" bIns="18288" anchor="t">
            <a:spAutoFit/>
          </a:bodyPr>
          <a:lstStyle/>
          <a:p>
            <a:pPr algn="l"/>
            <a:r>
              <a:rPr sz="1500" b="0" i="0">
                <a:solidFill>
                  <a:srgbClr val="222222"/>
                </a:solidFill>
                <a:latin typeface="Gill Sans"/>
              </a:rPr>
              <a:t>Two categorical predictors and their product: y ~ species * sex. The interaction tests if the sex effect depends on species.</a:t>
            </a:r>
          </a:p>
          <a:p>
            <a:pPr algn="l"/>
            <a:r>
              <a:rPr sz="1500" b="0" i="0">
                <a:solidFill>
                  <a:srgbClr val="222222"/>
                </a:solidFill>
                <a:latin typeface="Gill Sans"/>
              </a:rPr>
              <a:t>In Gentoo, the male–female gap is much larger — that's the interaction, and it's just one more coefficient in the model.</a:t>
            </a:r>
          </a:p>
        </p:txBody>
      </p:sp>
      <p:graphicFrame>
        <p:nvGraphicFramePr>
          <p:cNvPr id="9" name="DesignMatrixTable">
            <a:extLst>
              <a:ext uri="{FF2B5EF4-FFF2-40B4-BE49-F238E27FC236}">
                <a16:creationId xmlns:a16="http://schemas.microsoft.com/office/drawing/2014/main" id="{A09225ED-65F5-674B-B5BA-DD9E66502456}"/>
              </a:ext>
            </a:extLst>
          </p:cNvPr>
          <p:cNvGraphicFramePr>
            <a:graphicFrameLocks noGrp="1"/>
          </p:cNvGraphicFramePr>
          <p:nvPr>
            <p:extLst>
              <p:ext uri="{D42A27DB-BD31-4B8C-83A1-F6EECF244321}">
                <p14:modId xmlns:p14="http://schemas.microsoft.com/office/powerpoint/2010/main" val="736594099"/>
              </p:ext>
            </p:extLst>
          </p:nvPr>
        </p:nvGraphicFramePr>
        <p:xfrm>
          <a:off x="677309" y="1465446"/>
          <a:ext cx="8394700" cy="3581664"/>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1767301338"/>
                    </a:ext>
                  </a:extLst>
                </a:gridCol>
                <a:gridCol w="812800">
                  <a:extLst>
                    <a:ext uri="{9D8B030D-6E8A-4147-A177-3AD203B41FA5}">
                      <a16:colId xmlns:a16="http://schemas.microsoft.com/office/drawing/2014/main" val="3629582331"/>
                    </a:ext>
                  </a:extLst>
                </a:gridCol>
                <a:gridCol w="889000">
                  <a:extLst>
                    <a:ext uri="{9D8B030D-6E8A-4147-A177-3AD203B41FA5}">
                      <a16:colId xmlns:a16="http://schemas.microsoft.com/office/drawing/2014/main" val="2460604971"/>
                    </a:ext>
                  </a:extLst>
                </a:gridCol>
                <a:gridCol w="1016000">
                  <a:extLst>
                    <a:ext uri="{9D8B030D-6E8A-4147-A177-3AD203B41FA5}">
                      <a16:colId xmlns:a16="http://schemas.microsoft.com/office/drawing/2014/main" val="652016586"/>
                    </a:ext>
                  </a:extLst>
                </a:gridCol>
                <a:gridCol w="889000">
                  <a:extLst>
                    <a:ext uri="{9D8B030D-6E8A-4147-A177-3AD203B41FA5}">
                      <a16:colId xmlns:a16="http://schemas.microsoft.com/office/drawing/2014/main" val="2634954558"/>
                    </a:ext>
                  </a:extLst>
                </a:gridCol>
                <a:gridCol w="762000">
                  <a:extLst>
                    <a:ext uri="{9D8B030D-6E8A-4147-A177-3AD203B41FA5}">
                      <a16:colId xmlns:a16="http://schemas.microsoft.com/office/drawing/2014/main" val="3649110943"/>
                    </a:ext>
                  </a:extLst>
                </a:gridCol>
                <a:gridCol w="1549400">
                  <a:extLst>
                    <a:ext uri="{9D8B030D-6E8A-4147-A177-3AD203B41FA5}">
                      <a16:colId xmlns:a16="http://schemas.microsoft.com/office/drawing/2014/main" val="3775385716"/>
                    </a:ext>
                  </a:extLst>
                </a:gridCol>
                <a:gridCol w="1485900">
                  <a:extLst>
                    <a:ext uri="{9D8B030D-6E8A-4147-A177-3AD203B41FA5}">
                      <a16:colId xmlns:a16="http://schemas.microsoft.com/office/drawing/2014/main" val="986606710"/>
                    </a:ext>
                  </a:extLst>
                </a:gridCol>
              </a:tblGrid>
              <a:tr h="394368">
                <a:tc>
                  <a:txBody>
                    <a:bodyPr/>
                    <a:lstStyle/>
                    <a:p>
                      <a:pPr algn="l"/>
                      <a:r>
                        <a:rPr lang="en-US" sz="1100" b="1">
                          <a:solidFill>
                            <a:srgbClr val="FFFFFF"/>
                          </a:solidFill>
                          <a:latin typeface="Gill Sans"/>
                          <a:cs typeface="Gill Sans"/>
                        </a:rPr>
                        <a:t>species</a:t>
                      </a:r>
                    </a:p>
                  </a:txBody>
                  <a:tcPr anchor="ctr">
                    <a:solidFill>
                      <a:srgbClr val="1E2761"/>
                    </a:solidFill>
                  </a:tcPr>
                </a:tc>
                <a:tc>
                  <a:txBody>
                    <a:bodyPr/>
                    <a:lstStyle/>
                    <a:p>
                      <a:pPr algn="l"/>
                      <a:r>
                        <a:rPr lang="en-US" sz="1100" b="1">
                          <a:solidFill>
                            <a:srgbClr val="FFFFFF"/>
                          </a:solidFill>
                          <a:latin typeface="Gill Sans"/>
                          <a:cs typeface="Gill Sans"/>
                        </a:rPr>
                        <a:t>sex</a:t>
                      </a:r>
                    </a:p>
                  </a:txBody>
                  <a:tcPr anchor="ctr">
                    <a:solidFill>
                      <a:srgbClr val="1E2761"/>
                    </a:solidFill>
                  </a:tcPr>
                </a:tc>
                <a:tc>
                  <a:txBody>
                    <a:bodyPr/>
                    <a:lstStyle/>
                    <a:p>
                      <a:pPr algn="ctr"/>
                      <a:r>
                        <a:rPr lang="en-US" sz="1100" b="1">
                          <a:solidFill>
                            <a:srgbClr val="FFFFFF"/>
                          </a:solidFill>
                          <a:latin typeface="Gill Sans"/>
                          <a:cs typeface="Gill Sans"/>
                        </a:rPr>
                        <a:t>Intercept</a:t>
                      </a:r>
                    </a:p>
                  </a:txBody>
                  <a:tcPr anchor="ctr">
                    <a:solidFill>
                      <a:srgbClr val="1E2761"/>
                    </a:solidFill>
                  </a:tcPr>
                </a:tc>
                <a:tc>
                  <a:txBody>
                    <a:bodyPr/>
                    <a:lstStyle/>
                    <a:p>
                      <a:pPr algn="ctr"/>
                      <a:r>
                        <a:rPr lang="en-US" sz="1100" b="1" dirty="0" err="1">
                          <a:solidFill>
                            <a:srgbClr val="FFFFFF"/>
                          </a:solidFill>
                          <a:latin typeface="Gill Sans"/>
                          <a:cs typeface="Gill Sans"/>
                        </a:rPr>
                        <a:t>isChinstrap</a:t>
                      </a:r>
                      <a:endParaRPr lang="en-US" sz="1100" b="1" dirty="0">
                        <a:solidFill>
                          <a:srgbClr val="FFFFFF"/>
                        </a:solidFill>
                        <a:latin typeface="Gill Sans"/>
                        <a:cs typeface="Gill Sans"/>
                      </a:endParaRPr>
                    </a:p>
                  </a:txBody>
                  <a:tcPr anchor="ctr">
                    <a:solidFill>
                      <a:srgbClr val="1E2761"/>
                    </a:solidFill>
                  </a:tcPr>
                </a:tc>
                <a:tc>
                  <a:txBody>
                    <a:bodyPr/>
                    <a:lstStyle/>
                    <a:p>
                      <a:pPr algn="ctr"/>
                      <a:r>
                        <a:rPr lang="en-US" sz="1100" b="1" dirty="0" err="1">
                          <a:solidFill>
                            <a:srgbClr val="FFFFFF"/>
                          </a:solidFill>
                          <a:latin typeface="Gill Sans"/>
                          <a:cs typeface="Gill Sans"/>
                        </a:rPr>
                        <a:t>isGentoo</a:t>
                      </a:r>
                      <a:endParaRPr lang="en-US" sz="1100" b="1" dirty="0">
                        <a:solidFill>
                          <a:srgbClr val="FFFFFF"/>
                        </a:solidFill>
                        <a:latin typeface="Gill Sans"/>
                        <a:cs typeface="Gill Sans"/>
                      </a:endParaRPr>
                    </a:p>
                  </a:txBody>
                  <a:tcPr anchor="ctr">
                    <a:solidFill>
                      <a:srgbClr val="1E2761"/>
                    </a:solidFill>
                  </a:tcPr>
                </a:tc>
                <a:tc>
                  <a:txBody>
                    <a:bodyPr/>
                    <a:lstStyle/>
                    <a:p>
                      <a:pPr algn="ctr"/>
                      <a:r>
                        <a:rPr lang="en-US" sz="1100" b="1" dirty="0" err="1">
                          <a:solidFill>
                            <a:srgbClr val="FFFFFF"/>
                          </a:solidFill>
                          <a:latin typeface="Gill Sans"/>
                          <a:cs typeface="Gill Sans"/>
                        </a:rPr>
                        <a:t>isMale</a:t>
                      </a:r>
                      <a:endParaRPr lang="en-US" sz="1100" b="1" dirty="0">
                        <a:solidFill>
                          <a:srgbClr val="FFFFFF"/>
                        </a:solidFill>
                        <a:latin typeface="Gill Sans"/>
                        <a:cs typeface="Gill Sans"/>
                      </a:endParaRPr>
                    </a:p>
                  </a:txBody>
                  <a:tcPr anchor="ctr">
                    <a:solidFill>
                      <a:srgbClr val="1E2761"/>
                    </a:solidFill>
                  </a:tcPr>
                </a:tc>
                <a:tc>
                  <a:txBody>
                    <a:bodyPr/>
                    <a:lstStyle/>
                    <a:p>
                      <a:pPr algn="ctr"/>
                      <a:r>
                        <a:rPr lang="en-US" sz="1100" b="1" dirty="0" err="1">
                          <a:solidFill>
                            <a:srgbClr val="FFFFFF"/>
                          </a:solidFill>
                          <a:latin typeface="Gill Sans"/>
                          <a:cs typeface="Gill Sans"/>
                        </a:rPr>
                        <a:t>isChinstrap</a:t>
                      </a:r>
                      <a:r>
                        <a:rPr lang="en-US" sz="1100" b="1" dirty="0">
                          <a:solidFill>
                            <a:srgbClr val="FFFFFF"/>
                          </a:solidFill>
                          <a:latin typeface="Gill Sans"/>
                          <a:cs typeface="Gill Sans"/>
                        </a:rPr>
                        <a:t> × </a:t>
                      </a:r>
                      <a:r>
                        <a:rPr lang="en-US" sz="1100" b="1" dirty="0" err="1">
                          <a:solidFill>
                            <a:srgbClr val="FFFFFF"/>
                          </a:solidFill>
                          <a:latin typeface="Gill Sans"/>
                          <a:cs typeface="Gill Sans"/>
                        </a:rPr>
                        <a:t>isMale</a:t>
                      </a:r>
                      <a:endParaRPr lang="en-US" sz="1100" b="1" dirty="0">
                        <a:solidFill>
                          <a:srgbClr val="FFFFFF"/>
                        </a:solidFill>
                        <a:latin typeface="Gill Sans"/>
                        <a:cs typeface="Gill Sans"/>
                      </a:endParaRPr>
                    </a:p>
                  </a:txBody>
                  <a:tcPr anchor="ctr">
                    <a:solidFill>
                      <a:srgbClr val="1E2761"/>
                    </a:solidFill>
                  </a:tcPr>
                </a:tc>
                <a:tc>
                  <a:txBody>
                    <a:bodyPr/>
                    <a:lstStyle/>
                    <a:p>
                      <a:pPr algn="ctr"/>
                      <a:r>
                        <a:rPr lang="en-US" sz="1100" b="1" dirty="0" err="1">
                          <a:solidFill>
                            <a:srgbClr val="FFFFFF"/>
                          </a:solidFill>
                          <a:latin typeface="Gill Sans"/>
                          <a:cs typeface="Gill Sans"/>
                        </a:rPr>
                        <a:t>isGentoo</a:t>
                      </a:r>
                      <a:r>
                        <a:rPr lang="en-US" sz="1100" b="1" dirty="0">
                          <a:solidFill>
                            <a:srgbClr val="FFFFFF"/>
                          </a:solidFill>
                          <a:latin typeface="Gill Sans"/>
                          <a:cs typeface="Gill Sans"/>
                        </a:rPr>
                        <a:t> × </a:t>
                      </a:r>
                      <a:r>
                        <a:rPr lang="en-US" sz="1100" b="1" dirty="0" err="1">
                          <a:solidFill>
                            <a:srgbClr val="FFFFFF"/>
                          </a:solidFill>
                          <a:latin typeface="Gill Sans"/>
                          <a:cs typeface="Gill Sans"/>
                        </a:rPr>
                        <a:t>isMale</a:t>
                      </a:r>
                      <a:endParaRPr lang="en-US" sz="1100" b="1" dirty="0">
                        <a:solidFill>
                          <a:srgbClr val="FFFFFF"/>
                        </a:solidFill>
                        <a:latin typeface="Gill Sans"/>
                        <a:cs typeface="Gill Sans"/>
                      </a:endParaRPr>
                    </a:p>
                  </a:txBody>
                  <a:tcPr anchor="ctr">
                    <a:solidFill>
                      <a:srgbClr val="1E2761"/>
                    </a:solidFill>
                  </a:tcPr>
                </a:tc>
                <a:extLst>
                  <a:ext uri="{0D108BD9-81ED-4DB2-BD59-A6C34878D82A}">
                    <a16:rowId xmlns:a16="http://schemas.microsoft.com/office/drawing/2014/main" val="981721633"/>
                  </a:ext>
                </a:extLst>
              </a:tr>
              <a:tr h="394368">
                <a:tc>
                  <a:txBody>
                    <a:bodyPr/>
                    <a:lstStyle/>
                    <a:p>
                      <a:pPr algn="l"/>
                      <a:r>
                        <a:rPr lang="en-US" sz="1200" b="1">
                          <a:solidFill>
                            <a:srgbClr val="222222"/>
                          </a:solidFill>
                          <a:latin typeface="Gill Sans"/>
                          <a:cs typeface="Gill Sans"/>
                        </a:rPr>
                        <a:t>Adelie</a:t>
                      </a:r>
                    </a:p>
                  </a:txBody>
                  <a:tcPr anchor="ctr">
                    <a:solidFill>
                      <a:srgbClr val="FFFFFF"/>
                    </a:solidFill>
                  </a:tcPr>
                </a:tc>
                <a:tc>
                  <a:txBody>
                    <a:bodyPr/>
                    <a:lstStyle/>
                    <a:p>
                      <a:pPr algn="l"/>
                      <a:r>
                        <a:rPr lang="en-US" sz="1200" b="1">
                          <a:solidFill>
                            <a:srgbClr val="222222"/>
                          </a:solidFill>
                          <a:latin typeface="Gill Sans"/>
                          <a:cs typeface="Gill Sans"/>
                        </a:rPr>
                        <a:t>Male</a:t>
                      </a:r>
                    </a:p>
                  </a:txBody>
                  <a:tcPr anchor="ctr">
                    <a:solidFill>
                      <a:srgbClr val="FFFFFF"/>
                    </a:solidFill>
                  </a:tcPr>
                </a:tc>
                <a:tc>
                  <a:txBody>
                    <a:bodyPr/>
                    <a:lstStyle/>
                    <a:p>
                      <a:pPr algn="ctr"/>
                      <a:r>
                        <a:rPr lang="en-US" sz="1200" b="0">
                          <a:solidFill>
                            <a:srgbClr val="222222"/>
                          </a:solidFill>
                          <a:latin typeface="Gill Sans"/>
                          <a:cs typeface="Gill Sans"/>
                        </a:rPr>
                        <a:t>1</a:t>
                      </a:r>
                    </a:p>
                  </a:txBody>
                  <a:tcPr anchor="ctr">
                    <a:solidFill>
                      <a:srgbClr val="FFFFFF"/>
                    </a:solidFill>
                  </a:tcPr>
                </a:tc>
                <a:tc>
                  <a:txBody>
                    <a:bodyPr/>
                    <a:lstStyle/>
                    <a:p>
                      <a:pPr algn="ctr"/>
                      <a:r>
                        <a:rPr lang="en-US" sz="1200" b="0">
                          <a:solidFill>
                            <a:srgbClr val="222222"/>
                          </a:solidFill>
                          <a:latin typeface="Gill Sans"/>
                          <a:cs typeface="Gill Sans"/>
                        </a:rPr>
                        <a:t>0</a:t>
                      </a:r>
                    </a:p>
                  </a:txBody>
                  <a:tcPr anchor="ctr">
                    <a:solidFill>
                      <a:srgbClr val="FFFFFF"/>
                    </a:solidFill>
                  </a:tcPr>
                </a:tc>
                <a:tc>
                  <a:txBody>
                    <a:bodyPr/>
                    <a:lstStyle/>
                    <a:p>
                      <a:pPr algn="ctr"/>
                      <a:r>
                        <a:rPr lang="en-US" sz="1200" b="0">
                          <a:solidFill>
                            <a:srgbClr val="222222"/>
                          </a:solidFill>
                          <a:latin typeface="Gill Sans"/>
                          <a:cs typeface="Gill Sans"/>
                        </a:rPr>
                        <a:t>0</a:t>
                      </a:r>
                    </a:p>
                  </a:txBody>
                  <a:tcPr anchor="ctr">
                    <a:solidFill>
                      <a:srgbClr val="FFFFFF"/>
                    </a:solidFill>
                  </a:tcPr>
                </a:tc>
                <a:tc>
                  <a:txBody>
                    <a:bodyPr/>
                    <a:lstStyle/>
                    <a:p>
                      <a:pPr algn="ctr"/>
                      <a:r>
                        <a:rPr lang="en-US" sz="1200" b="0">
                          <a:solidFill>
                            <a:srgbClr val="222222"/>
                          </a:solidFill>
                          <a:latin typeface="Gill Sans"/>
                          <a:cs typeface="Gill Sans"/>
                        </a:rPr>
                        <a:t>1</a:t>
                      </a:r>
                    </a:p>
                  </a:txBody>
                  <a:tcPr anchor="ctr">
                    <a:solidFill>
                      <a:srgbClr val="FFFFFF"/>
                    </a:solidFill>
                  </a:tcPr>
                </a:tc>
                <a:tc>
                  <a:txBody>
                    <a:bodyPr/>
                    <a:lstStyle/>
                    <a:p>
                      <a:pPr algn="ctr"/>
                      <a:r>
                        <a:rPr lang="en-US" sz="1200" b="0">
                          <a:solidFill>
                            <a:srgbClr val="222222"/>
                          </a:solidFill>
                          <a:latin typeface="Gill Sans"/>
                          <a:cs typeface="Gill Sans"/>
                        </a:rPr>
                        <a:t>0</a:t>
                      </a:r>
                    </a:p>
                  </a:txBody>
                  <a:tcPr anchor="ctr">
                    <a:solidFill>
                      <a:srgbClr val="FFFFFF"/>
                    </a:solidFill>
                  </a:tcPr>
                </a:tc>
                <a:tc>
                  <a:txBody>
                    <a:bodyPr/>
                    <a:lstStyle/>
                    <a:p>
                      <a:pPr algn="ctr"/>
                      <a:r>
                        <a:rPr lang="en-US" sz="1200" b="0">
                          <a:solidFill>
                            <a:srgbClr val="222222"/>
                          </a:solidFill>
                          <a:latin typeface="Gill Sans"/>
                          <a:cs typeface="Gill Sans"/>
                        </a:rPr>
                        <a:t>0</a:t>
                      </a:r>
                    </a:p>
                  </a:txBody>
                  <a:tcPr anchor="ctr">
                    <a:solidFill>
                      <a:srgbClr val="FFFFFF"/>
                    </a:solidFill>
                  </a:tcPr>
                </a:tc>
                <a:extLst>
                  <a:ext uri="{0D108BD9-81ED-4DB2-BD59-A6C34878D82A}">
                    <a16:rowId xmlns:a16="http://schemas.microsoft.com/office/drawing/2014/main" val="1005177541"/>
                  </a:ext>
                </a:extLst>
              </a:tr>
              <a:tr h="394368">
                <a:tc>
                  <a:txBody>
                    <a:bodyPr/>
                    <a:lstStyle/>
                    <a:p>
                      <a:pPr algn="l"/>
                      <a:r>
                        <a:rPr lang="en-US" sz="1200" b="1">
                          <a:solidFill>
                            <a:srgbClr val="222222"/>
                          </a:solidFill>
                          <a:latin typeface="Gill Sans"/>
                          <a:cs typeface="Gill Sans"/>
                        </a:rPr>
                        <a:t>Adelie</a:t>
                      </a:r>
                    </a:p>
                  </a:txBody>
                  <a:tcPr anchor="ctr">
                    <a:solidFill>
                      <a:srgbClr val="F2F1F8"/>
                    </a:solidFill>
                  </a:tcPr>
                </a:tc>
                <a:tc>
                  <a:txBody>
                    <a:bodyPr/>
                    <a:lstStyle/>
                    <a:p>
                      <a:pPr algn="l"/>
                      <a:r>
                        <a:rPr lang="en-US" sz="1200" b="1">
                          <a:solidFill>
                            <a:srgbClr val="222222"/>
                          </a:solidFill>
                          <a:latin typeface="Gill Sans"/>
                          <a:cs typeface="Gill Sans"/>
                        </a:rPr>
                        <a:t>Female</a:t>
                      </a:r>
                    </a:p>
                  </a:txBody>
                  <a:tcPr anchor="ctr">
                    <a:solidFill>
                      <a:srgbClr val="F2F1F8"/>
                    </a:solidFill>
                  </a:tcPr>
                </a:tc>
                <a:tc>
                  <a:txBody>
                    <a:bodyPr/>
                    <a:lstStyle/>
                    <a:p>
                      <a:pPr algn="ctr"/>
                      <a:r>
                        <a:rPr lang="en-US" sz="1200" b="0">
                          <a:solidFill>
                            <a:srgbClr val="222222"/>
                          </a:solidFill>
                          <a:latin typeface="Gill Sans"/>
                          <a:cs typeface="Gill Sans"/>
                        </a:rPr>
                        <a:t>1</a:t>
                      </a:r>
                    </a:p>
                  </a:txBody>
                  <a:tcPr anchor="ctr">
                    <a:solidFill>
                      <a:srgbClr val="F2F1F8"/>
                    </a:solidFill>
                  </a:tcPr>
                </a:tc>
                <a:tc>
                  <a:txBody>
                    <a:bodyPr/>
                    <a:lstStyle/>
                    <a:p>
                      <a:pPr algn="ctr"/>
                      <a:r>
                        <a:rPr lang="en-US" sz="1200" b="0">
                          <a:solidFill>
                            <a:srgbClr val="222222"/>
                          </a:solidFill>
                          <a:latin typeface="Gill Sans"/>
                          <a:cs typeface="Gill Sans"/>
                        </a:rPr>
                        <a:t>0</a:t>
                      </a:r>
                    </a:p>
                  </a:txBody>
                  <a:tcPr anchor="ctr">
                    <a:solidFill>
                      <a:srgbClr val="F2F1F8"/>
                    </a:solidFill>
                  </a:tcPr>
                </a:tc>
                <a:tc>
                  <a:txBody>
                    <a:bodyPr/>
                    <a:lstStyle/>
                    <a:p>
                      <a:pPr algn="ctr"/>
                      <a:r>
                        <a:rPr lang="en-US" sz="1200" b="0">
                          <a:solidFill>
                            <a:srgbClr val="222222"/>
                          </a:solidFill>
                          <a:latin typeface="Gill Sans"/>
                          <a:cs typeface="Gill Sans"/>
                        </a:rPr>
                        <a:t>0</a:t>
                      </a:r>
                    </a:p>
                  </a:txBody>
                  <a:tcPr anchor="ctr">
                    <a:solidFill>
                      <a:srgbClr val="F2F1F8"/>
                    </a:solidFill>
                  </a:tcPr>
                </a:tc>
                <a:tc>
                  <a:txBody>
                    <a:bodyPr/>
                    <a:lstStyle/>
                    <a:p>
                      <a:pPr algn="ctr"/>
                      <a:r>
                        <a:rPr lang="en-US" sz="1200" b="0">
                          <a:solidFill>
                            <a:srgbClr val="222222"/>
                          </a:solidFill>
                          <a:latin typeface="Gill Sans"/>
                          <a:cs typeface="Gill Sans"/>
                        </a:rPr>
                        <a:t>0</a:t>
                      </a:r>
                    </a:p>
                  </a:txBody>
                  <a:tcPr anchor="ctr">
                    <a:solidFill>
                      <a:srgbClr val="F2F1F8"/>
                    </a:solidFill>
                  </a:tcPr>
                </a:tc>
                <a:tc>
                  <a:txBody>
                    <a:bodyPr/>
                    <a:lstStyle/>
                    <a:p>
                      <a:pPr algn="ctr"/>
                      <a:r>
                        <a:rPr lang="en-US" sz="1200" b="0">
                          <a:solidFill>
                            <a:srgbClr val="222222"/>
                          </a:solidFill>
                          <a:latin typeface="Gill Sans"/>
                          <a:cs typeface="Gill Sans"/>
                        </a:rPr>
                        <a:t>0</a:t>
                      </a:r>
                    </a:p>
                  </a:txBody>
                  <a:tcPr anchor="ctr">
                    <a:solidFill>
                      <a:srgbClr val="F2F1F8"/>
                    </a:solidFill>
                  </a:tcPr>
                </a:tc>
                <a:tc>
                  <a:txBody>
                    <a:bodyPr/>
                    <a:lstStyle/>
                    <a:p>
                      <a:pPr algn="ctr"/>
                      <a:r>
                        <a:rPr lang="en-US" sz="1200" b="0">
                          <a:solidFill>
                            <a:srgbClr val="222222"/>
                          </a:solidFill>
                          <a:latin typeface="Gill Sans"/>
                          <a:cs typeface="Gill Sans"/>
                        </a:rPr>
                        <a:t>0</a:t>
                      </a:r>
                    </a:p>
                  </a:txBody>
                  <a:tcPr anchor="ctr">
                    <a:solidFill>
                      <a:srgbClr val="F2F1F8"/>
                    </a:solidFill>
                  </a:tcPr>
                </a:tc>
                <a:extLst>
                  <a:ext uri="{0D108BD9-81ED-4DB2-BD59-A6C34878D82A}">
                    <a16:rowId xmlns:a16="http://schemas.microsoft.com/office/drawing/2014/main" val="1160079387"/>
                  </a:ext>
                </a:extLst>
              </a:tr>
              <a:tr h="394368">
                <a:tc>
                  <a:txBody>
                    <a:bodyPr/>
                    <a:lstStyle/>
                    <a:p>
                      <a:pPr algn="l"/>
                      <a:r>
                        <a:rPr lang="en-US" sz="1200" b="1">
                          <a:solidFill>
                            <a:srgbClr val="222222"/>
                          </a:solidFill>
                          <a:latin typeface="Gill Sans"/>
                          <a:cs typeface="Gill Sans"/>
                        </a:rPr>
                        <a:t>…</a:t>
                      </a:r>
                    </a:p>
                  </a:txBody>
                  <a:tcPr anchor="ctr">
                    <a:solidFill>
                      <a:srgbClr val="E8E7F0"/>
                    </a:solidFill>
                  </a:tcPr>
                </a:tc>
                <a:tc>
                  <a:txBody>
                    <a:bodyPr/>
                    <a:lstStyle/>
                    <a:p>
                      <a:pPr algn="l"/>
                      <a:r>
                        <a:rPr lang="en-US" sz="1200" b="1">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extLst>
                  <a:ext uri="{0D108BD9-81ED-4DB2-BD59-A6C34878D82A}">
                    <a16:rowId xmlns:a16="http://schemas.microsoft.com/office/drawing/2014/main" val="269989702"/>
                  </a:ext>
                </a:extLst>
              </a:tr>
              <a:tr h="394368">
                <a:tc>
                  <a:txBody>
                    <a:bodyPr/>
                    <a:lstStyle/>
                    <a:p>
                      <a:pPr algn="l"/>
                      <a:r>
                        <a:rPr lang="en-US" sz="1200" b="1">
                          <a:solidFill>
                            <a:srgbClr val="222222"/>
                          </a:solidFill>
                          <a:latin typeface="Gill Sans"/>
                          <a:cs typeface="Gill Sans"/>
                        </a:rPr>
                        <a:t>Chinstrap</a:t>
                      </a:r>
                    </a:p>
                  </a:txBody>
                  <a:tcPr anchor="ctr">
                    <a:solidFill>
                      <a:srgbClr val="F2F1F8"/>
                    </a:solidFill>
                  </a:tcPr>
                </a:tc>
                <a:tc>
                  <a:txBody>
                    <a:bodyPr/>
                    <a:lstStyle/>
                    <a:p>
                      <a:pPr algn="l"/>
                      <a:r>
                        <a:rPr lang="en-US" sz="1200" b="1">
                          <a:solidFill>
                            <a:srgbClr val="222222"/>
                          </a:solidFill>
                          <a:latin typeface="Gill Sans"/>
                          <a:cs typeface="Gill Sans"/>
                        </a:rPr>
                        <a:t>Female</a:t>
                      </a:r>
                    </a:p>
                  </a:txBody>
                  <a:tcPr anchor="ctr">
                    <a:solidFill>
                      <a:srgbClr val="F2F1F8"/>
                    </a:solidFill>
                  </a:tcPr>
                </a:tc>
                <a:tc>
                  <a:txBody>
                    <a:bodyPr/>
                    <a:lstStyle/>
                    <a:p>
                      <a:pPr algn="ctr"/>
                      <a:r>
                        <a:rPr lang="en-US" sz="1200" b="0">
                          <a:solidFill>
                            <a:srgbClr val="222222"/>
                          </a:solidFill>
                          <a:latin typeface="Gill Sans"/>
                          <a:cs typeface="Gill Sans"/>
                        </a:rPr>
                        <a:t>1</a:t>
                      </a:r>
                    </a:p>
                  </a:txBody>
                  <a:tcPr anchor="ctr">
                    <a:solidFill>
                      <a:srgbClr val="F2F1F8"/>
                    </a:solidFill>
                  </a:tcPr>
                </a:tc>
                <a:tc>
                  <a:txBody>
                    <a:bodyPr/>
                    <a:lstStyle/>
                    <a:p>
                      <a:pPr algn="ctr"/>
                      <a:r>
                        <a:rPr lang="en-US" sz="1200" b="0">
                          <a:solidFill>
                            <a:srgbClr val="222222"/>
                          </a:solidFill>
                          <a:latin typeface="Gill Sans"/>
                          <a:cs typeface="Gill Sans"/>
                        </a:rPr>
                        <a:t>1</a:t>
                      </a:r>
                    </a:p>
                  </a:txBody>
                  <a:tcPr anchor="ctr">
                    <a:solidFill>
                      <a:srgbClr val="F2F1F8"/>
                    </a:solidFill>
                  </a:tcPr>
                </a:tc>
                <a:tc>
                  <a:txBody>
                    <a:bodyPr/>
                    <a:lstStyle/>
                    <a:p>
                      <a:pPr algn="ctr"/>
                      <a:r>
                        <a:rPr lang="en-US" sz="1200" b="0">
                          <a:solidFill>
                            <a:srgbClr val="222222"/>
                          </a:solidFill>
                          <a:latin typeface="Gill Sans"/>
                          <a:cs typeface="Gill Sans"/>
                        </a:rPr>
                        <a:t>0</a:t>
                      </a:r>
                    </a:p>
                  </a:txBody>
                  <a:tcPr anchor="ctr">
                    <a:solidFill>
                      <a:srgbClr val="F2F1F8"/>
                    </a:solidFill>
                  </a:tcPr>
                </a:tc>
                <a:tc>
                  <a:txBody>
                    <a:bodyPr/>
                    <a:lstStyle/>
                    <a:p>
                      <a:pPr algn="ctr"/>
                      <a:r>
                        <a:rPr lang="en-US" sz="1200" b="0">
                          <a:solidFill>
                            <a:srgbClr val="222222"/>
                          </a:solidFill>
                          <a:latin typeface="Gill Sans"/>
                          <a:cs typeface="Gill Sans"/>
                        </a:rPr>
                        <a:t>0</a:t>
                      </a:r>
                    </a:p>
                  </a:txBody>
                  <a:tcPr anchor="ctr">
                    <a:solidFill>
                      <a:srgbClr val="F2F1F8"/>
                    </a:solidFill>
                  </a:tcPr>
                </a:tc>
                <a:tc>
                  <a:txBody>
                    <a:bodyPr/>
                    <a:lstStyle/>
                    <a:p>
                      <a:pPr algn="ctr"/>
                      <a:r>
                        <a:rPr lang="en-US" sz="1200" b="0">
                          <a:solidFill>
                            <a:srgbClr val="222222"/>
                          </a:solidFill>
                          <a:latin typeface="Gill Sans"/>
                          <a:cs typeface="Gill Sans"/>
                        </a:rPr>
                        <a:t>0</a:t>
                      </a:r>
                    </a:p>
                  </a:txBody>
                  <a:tcPr anchor="ctr">
                    <a:solidFill>
                      <a:srgbClr val="F2F1F8"/>
                    </a:solidFill>
                  </a:tcPr>
                </a:tc>
                <a:tc>
                  <a:txBody>
                    <a:bodyPr/>
                    <a:lstStyle/>
                    <a:p>
                      <a:pPr algn="ctr"/>
                      <a:r>
                        <a:rPr lang="en-US" sz="1200" b="0">
                          <a:solidFill>
                            <a:srgbClr val="222222"/>
                          </a:solidFill>
                          <a:latin typeface="Gill Sans"/>
                          <a:cs typeface="Gill Sans"/>
                        </a:rPr>
                        <a:t>0</a:t>
                      </a:r>
                    </a:p>
                  </a:txBody>
                  <a:tcPr anchor="ctr">
                    <a:solidFill>
                      <a:srgbClr val="F2F1F8"/>
                    </a:solidFill>
                  </a:tcPr>
                </a:tc>
                <a:extLst>
                  <a:ext uri="{0D108BD9-81ED-4DB2-BD59-A6C34878D82A}">
                    <a16:rowId xmlns:a16="http://schemas.microsoft.com/office/drawing/2014/main" val="450404250"/>
                  </a:ext>
                </a:extLst>
              </a:tr>
              <a:tr h="394368">
                <a:tc>
                  <a:txBody>
                    <a:bodyPr/>
                    <a:lstStyle/>
                    <a:p>
                      <a:pPr algn="l"/>
                      <a:r>
                        <a:rPr lang="en-US" sz="1200" b="1">
                          <a:solidFill>
                            <a:srgbClr val="222222"/>
                          </a:solidFill>
                          <a:latin typeface="Gill Sans"/>
                          <a:cs typeface="Gill Sans"/>
                        </a:rPr>
                        <a:t>Chinstrap</a:t>
                      </a:r>
                    </a:p>
                  </a:txBody>
                  <a:tcPr anchor="ctr">
                    <a:solidFill>
                      <a:srgbClr val="FFFFFF"/>
                    </a:solidFill>
                  </a:tcPr>
                </a:tc>
                <a:tc>
                  <a:txBody>
                    <a:bodyPr/>
                    <a:lstStyle/>
                    <a:p>
                      <a:pPr algn="l"/>
                      <a:r>
                        <a:rPr lang="en-US" sz="1200" b="1">
                          <a:solidFill>
                            <a:srgbClr val="222222"/>
                          </a:solidFill>
                          <a:latin typeface="Gill Sans"/>
                          <a:cs typeface="Gill Sans"/>
                        </a:rPr>
                        <a:t>Male</a:t>
                      </a:r>
                    </a:p>
                  </a:txBody>
                  <a:tcPr anchor="ctr">
                    <a:solidFill>
                      <a:srgbClr val="FFFFFF"/>
                    </a:solidFill>
                  </a:tcPr>
                </a:tc>
                <a:tc>
                  <a:txBody>
                    <a:bodyPr/>
                    <a:lstStyle/>
                    <a:p>
                      <a:pPr algn="ctr"/>
                      <a:r>
                        <a:rPr lang="en-US" sz="1200" b="0">
                          <a:solidFill>
                            <a:srgbClr val="222222"/>
                          </a:solidFill>
                          <a:latin typeface="Gill Sans"/>
                          <a:cs typeface="Gill Sans"/>
                        </a:rPr>
                        <a:t>1</a:t>
                      </a:r>
                    </a:p>
                  </a:txBody>
                  <a:tcPr anchor="ctr">
                    <a:solidFill>
                      <a:srgbClr val="FFFFFF"/>
                    </a:solidFill>
                  </a:tcPr>
                </a:tc>
                <a:tc>
                  <a:txBody>
                    <a:bodyPr/>
                    <a:lstStyle/>
                    <a:p>
                      <a:pPr algn="ctr"/>
                      <a:r>
                        <a:rPr lang="en-US" sz="1200" b="0">
                          <a:solidFill>
                            <a:srgbClr val="222222"/>
                          </a:solidFill>
                          <a:latin typeface="Gill Sans"/>
                          <a:cs typeface="Gill Sans"/>
                        </a:rPr>
                        <a:t>1</a:t>
                      </a:r>
                    </a:p>
                  </a:txBody>
                  <a:tcPr anchor="ctr">
                    <a:solidFill>
                      <a:srgbClr val="FFFFFF"/>
                    </a:solidFill>
                  </a:tcPr>
                </a:tc>
                <a:tc>
                  <a:txBody>
                    <a:bodyPr/>
                    <a:lstStyle/>
                    <a:p>
                      <a:pPr algn="ctr"/>
                      <a:r>
                        <a:rPr lang="en-US" sz="1200" b="0">
                          <a:solidFill>
                            <a:srgbClr val="222222"/>
                          </a:solidFill>
                          <a:latin typeface="Gill Sans"/>
                          <a:cs typeface="Gill Sans"/>
                        </a:rPr>
                        <a:t>0</a:t>
                      </a:r>
                    </a:p>
                  </a:txBody>
                  <a:tcPr anchor="ctr">
                    <a:solidFill>
                      <a:srgbClr val="FFFFFF"/>
                    </a:solidFill>
                  </a:tcPr>
                </a:tc>
                <a:tc>
                  <a:txBody>
                    <a:bodyPr/>
                    <a:lstStyle/>
                    <a:p>
                      <a:pPr algn="ctr"/>
                      <a:r>
                        <a:rPr lang="en-US" sz="1200" b="0">
                          <a:solidFill>
                            <a:srgbClr val="222222"/>
                          </a:solidFill>
                          <a:latin typeface="Gill Sans"/>
                          <a:cs typeface="Gill Sans"/>
                        </a:rPr>
                        <a:t>1</a:t>
                      </a:r>
                    </a:p>
                  </a:txBody>
                  <a:tcPr anchor="ctr">
                    <a:solidFill>
                      <a:srgbClr val="FFFFFF"/>
                    </a:solidFill>
                  </a:tcPr>
                </a:tc>
                <a:tc>
                  <a:txBody>
                    <a:bodyPr/>
                    <a:lstStyle/>
                    <a:p>
                      <a:pPr algn="ctr"/>
                      <a:r>
                        <a:rPr lang="en-US" sz="1200" b="0">
                          <a:solidFill>
                            <a:srgbClr val="222222"/>
                          </a:solidFill>
                          <a:latin typeface="Gill Sans"/>
                          <a:cs typeface="Gill Sans"/>
                        </a:rPr>
                        <a:t>1</a:t>
                      </a:r>
                    </a:p>
                  </a:txBody>
                  <a:tcPr anchor="ctr">
                    <a:solidFill>
                      <a:srgbClr val="FFFFFF"/>
                    </a:solidFill>
                  </a:tcPr>
                </a:tc>
                <a:tc>
                  <a:txBody>
                    <a:bodyPr/>
                    <a:lstStyle/>
                    <a:p>
                      <a:pPr algn="ctr"/>
                      <a:r>
                        <a:rPr lang="en-US" sz="1200" b="0">
                          <a:solidFill>
                            <a:srgbClr val="222222"/>
                          </a:solidFill>
                          <a:latin typeface="Gill Sans"/>
                          <a:cs typeface="Gill Sans"/>
                        </a:rPr>
                        <a:t>0</a:t>
                      </a:r>
                    </a:p>
                  </a:txBody>
                  <a:tcPr anchor="ctr">
                    <a:solidFill>
                      <a:srgbClr val="FFFFFF"/>
                    </a:solidFill>
                  </a:tcPr>
                </a:tc>
                <a:extLst>
                  <a:ext uri="{0D108BD9-81ED-4DB2-BD59-A6C34878D82A}">
                    <a16:rowId xmlns:a16="http://schemas.microsoft.com/office/drawing/2014/main" val="3730629322"/>
                  </a:ext>
                </a:extLst>
              </a:tr>
              <a:tr h="394368">
                <a:tc>
                  <a:txBody>
                    <a:bodyPr/>
                    <a:lstStyle/>
                    <a:p>
                      <a:pPr algn="l"/>
                      <a:r>
                        <a:rPr lang="en-US" sz="1200" b="1">
                          <a:solidFill>
                            <a:srgbClr val="222222"/>
                          </a:solidFill>
                          <a:latin typeface="Gill Sans"/>
                          <a:cs typeface="Gill Sans"/>
                        </a:rPr>
                        <a:t>…</a:t>
                      </a:r>
                    </a:p>
                  </a:txBody>
                  <a:tcPr anchor="ctr">
                    <a:solidFill>
                      <a:srgbClr val="E8E7F0"/>
                    </a:solidFill>
                  </a:tcPr>
                </a:tc>
                <a:tc>
                  <a:txBody>
                    <a:bodyPr/>
                    <a:lstStyle/>
                    <a:p>
                      <a:pPr algn="l"/>
                      <a:r>
                        <a:rPr lang="en-US" sz="1200" b="1">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tc>
                  <a:txBody>
                    <a:bodyPr/>
                    <a:lstStyle/>
                    <a:p>
                      <a:pPr algn="ctr"/>
                      <a:r>
                        <a:rPr lang="en-US" sz="1200" b="0">
                          <a:solidFill>
                            <a:srgbClr val="222222"/>
                          </a:solidFill>
                          <a:latin typeface="Gill Sans"/>
                          <a:cs typeface="Gill Sans"/>
                        </a:rPr>
                        <a:t>…</a:t>
                      </a:r>
                    </a:p>
                  </a:txBody>
                  <a:tcPr anchor="ctr">
                    <a:solidFill>
                      <a:srgbClr val="E8E7F0"/>
                    </a:solidFill>
                  </a:tcPr>
                </a:tc>
                <a:extLst>
                  <a:ext uri="{0D108BD9-81ED-4DB2-BD59-A6C34878D82A}">
                    <a16:rowId xmlns:a16="http://schemas.microsoft.com/office/drawing/2014/main" val="1860957738"/>
                  </a:ext>
                </a:extLst>
              </a:tr>
              <a:tr h="394368">
                <a:tc>
                  <a:txBody>
                    <a:bodyPr/>
                    <a:lstStyle/>
                    <a:p>
                      <a:pPr algn="l"/>
                      <a:r>
                        <a:rPr lang="en-US" sz="1200" b="1">
                          <a:solidFill>
                            <a:srgbClr val="222222"/>
                          </a:solidFill>
                          <a:latin typeface="Gill Sans"/>
                          <a:cs typeface="Gill Sans"/>
                        </a:rPr>
                        <a:t>Gentoo</a:t>
                      </a:r>
                    </a:p>
                  </a:txBody>
                  <a:tcPr anchor="ctr">
                    <a:solidFill>
                      <a:srgbClr val="FFFFFF"/>
                    </a:solidFill>
                  </a:tcPr>
                </a:tc>
                <a:tc>
                  <a:txBody>
                    <a:bodyPr/>
                    <a:lstStyle/>
                    <a:p>
                      <a:pPr algn="l"/>
                      <a:r>
                        <a:rPr lang="en-US" sz="1200" b="1">
                          <a:solidFill>
                            <a:srgbClr val="222222"/>
                          </a:solidFill>
                          <a:latin typeface="Gill Sans"/>
                          <a:cs typeface="Gill Sans"/>
                        </a:rPr>
                        <a:t>Female</a:t>
                      </a:r>
                    </a:p>
                  </a:txBody>
                  <a:tcPr anchor="ctr">
                    <a:solidFill>
                      <a:srgbClr val="FFFFFF"/>
                    </a:solidFill>
                  </a:tcPr>
                </a:tc>
                <a:tc>
                  <a:txBody>
                    <a:bodyPr/>
                    <a:lstStyle/>
                    <a:p>
                      <a:pPr algn="ctr"/>
                      <a:r>
                        <a:rPr lang="en-US" sz="1200" b="0">
                          <a:solidFill>
                            <a:srgbClr val="222222"/>
                          </a:solidFill>
                          <a:latin typeface="Gill Sans"/>
                          <a:cs typeface="Gill Sans"/>
                        </a:rPr>
                        <a:t>1</a:t>
                      </a:r>
                    </a:p>
                  </a:txBody>
                  <a:tcPr anchor="ctr">
                    <a:solidFill>
                      <a:srgbClr val="FFFFFF"/>
                    </a:solidFill>
                  </a:tcPr>
                </a:tc>
                <a:tc>
                  <a:txBody>
                    <a:bodyPr/>
                    <a:lstStyle/>
                    <a:p>
                      <a:pPr algn="ctr"/>
                      <a:r>
                        <a:rPr lang="en-US" sz="1200" b="0">
                          <a:solidFill>
                            <a:srgbClr val="222222"/>
                          </a:solidFill>
                          <a:latin typeface="Gill Sans"/>
                          <a:cs typeface="Gill Sans"/>
                        </a:rPr>
                        <a:t>0</a:t>
                      </a:r>
                    </a:p>
                  </a:txBody>
                  <a:tcPr anchor="ctr">
                    <a:solidFill>
                      <a:srgbClr val="FFFFFF"/>
                    </a:solidFill>
                  </a:tcPr>
                </a:tc>
                <a:tc>
                  <a:txBody>
                    <a:bodyPr/>
                    <a:lstStyle/>
                    <a:p>
                      <a:pPr algn="ctr"/>
                      <a:r>
                        <a:rPr lang="en-US" sz="1200" b="0">
                          <a:solidFill>
                            <a:srgbClr val="222222"/>
                          </a:solidFill>
                          <a:latin typeface="Gill Sans"/>
                          <a:cs typeface="Gill Sans"/>
                        </a:rPr>
                        <a:t>1</a:t>
                      </a:r>
                    </a:p>
                  </a:txBody>
                  <a:tcPr anchor="ctr">
                    <a:solidFill>
                      <a:srgbClr val="FFFFFF"/>
                    </a:solidFill>
                  </a:tcPr>
                </a:tc>
                <a:tc>
                  <a:txBody>
                    <a:bodyPr/>
                    <a:lstStyle/>
                    <a:p>
                      <a:pPr algn="ctr"/>
                      <a:r>
                        <a:rPr lang="en-US" sz="1200" b="0">
                          <a:solidFill>
                            <a:srgbClr val="222222"/>
                          </a:solidFill>
                          <a:latin typeface="Gill Sans"/>
                          <a:cs typeface="Gill Sans"/>
                        </a:rPr>
                        <a:t>0</a:t>
                      </a:r>
                    </a:p>
                  </a:txBody>
                  <a:tcPr anchor="ctr">
                    <a:solidFill>
                      <a:srgbClr val="FFFFFF"/>
                    </a:solidFill>
                  </a:tcPr>
                </a:tc>
                <a:tc>
                  <a:txBody>
                    <a:bodyPr/>
                    <a:lstStyle/>
                    <a:p>
                      <a:pPr algn="ctr"/>
                      <a:r>
                        <a:rPr lang="en-US" sz="1200" b="0">
                          <a:solidFill>
                            <a:srgbClr val="222222"/>
                          </a:solidFill>
                          <a:latin typeface="Gill Sans"/>
                          <a:cs typeface="Gill Sans"/>
                        </a:rPr>
                        <a:t>0</a:t>
                      </a:r>
                    </a:p>
                  </a:txBody>
                  <a:tcPr anchor="ctr">
                    <a:solidFill>
                      <a:srgbClr val="FFFFFF"/>
                    </a:solidFill>
                  </a:tcPr>
                </a:tc>
                <a:tc>
                  <a:txBody>
                    <a:bodyPr/>
                    <a:lstStyle/>
                    <a:p>
                      <a:pPr algn="ctr"/>
                      <a:r>
                        <a:rPr lang="en-US" sz="1200" b="0">
                          <a:solidFill>
                            <a:srgbClr val="222222"/>
                          </a:solidFill>
                          <a:latin typeface="Gill Sans"/>
                          <a:cs typeface="Gill Sans"/>
                        </a:rPr>
                        <a:t>0</a:t>
                      </a:r>
                    </a:p>
                  </a:txBody>
                  <a:tcPr anchor="ctr">
                    <a:solidFill>
                      <a:srgbClr val="FFFFFF"/>
                    </a:solidFill>
                  </a:tcPr>
                </a:tc>
                <a:extLst>
                  <a:ext uri="{0D108BD9-81ED-4DB2-BD59-A6C34878D82A}">
                    <a16:rowId xmlns:a16="http://schemas.microsoft.com/office/drawing/2014/main" val="442619919"/>
                  </a:ext>
                </a:extLst>
              </a:tr>
              <a:tr h="394368">
                <a:tc>
                  <a:txBody>
                    <a:bodyPr/>
                    <a:lstStyle/>
                    <a:p>
                      <a:pPr algn="l"/>
                      <a:r>
                        <a:rPr lang="en-US" sz="1200" b="1">
                          <a:solidFill>
                            <a:srgbClr val="222222"/>
                          </a:solidFill>
                          <a:latin typeface="Gill Sans"/>
                          <a:cs typeface="Gill Sans"/>
                        </a:rPr>
                        <a:t>Gentoo</a:t>
                      </a:r>
                    </a:p>
                  </a:txBody>
                  <a:tcPr anchor="ctr">
                    <a:solidFill>
                      <a:srgbClr val="F2F1F8"/>
                    </a:solidFill>
                  </a:tcPr>
                </a:tc>
                <a:tc>
                  <a:txBody>
                    <a:bodyPr/>
                    <a:lstStyle/>
                    <a:p>
                      <a:pPr algn="l"/>
                      <a:r>
                        <a:rPr lang="en-US" sz="1200" b="1">
                          <a:solidFill>
                            <a:srgbClr val="222222"/>
                          </a:solidFill>
                          <a:latin typeface="Gill Sans"/>
                          <a:cs typeface="Gill Sans"/>
                        </a:rPr>
                        <a:t>Male</a:t>
                      </a:r>
                    </a:p>
                  </a:txBody>
                  <a:tcPr anchor="ctr">
                    <a:solidFill>
                      <a:srgbClr val="F2F1F8"/>
                    </a:solidFill>
                  </a:tcPr>
                </a:tc>
                <a:tc>
                  <a:txBody>
                    <a:bodyPr/>
                    <a:lstStyle/>
                    <a:p>
                      <a:pPr algn="ctr"/>
                      <a:r>
                        <a:rPr lang="en-US" sz="1200" b="0">
                          <a:solidFill>
                            <a:srgbClr val="222222"/>
                          </a:solidFill>
                          <a:latin typeface="Gill Sans"/>
                          <a:cs typeface="Gill Sans"/>
                        </a:rPr>
                        <a:t>1</a:t>
                      </a:r>
                    </a:p>
                  </a:txBody>
                  <a:tcPr anchor="ctr">
                    <a:solidFill>
                      <a:srgbClr val="F2F1F8"/>
                    </a:solidFill>
                  </a:tcPr>
                </a:tc>
                <a:tc>
                  <a:txBody>
                    <a:bodyPr/>
                    <a:lstStyle/>
                    <a:p>
                      <a:pPr algn="ctr"/>
                      <a:r>
                        <a:rPr lang="en-US" sz="1200" b="0">
                          <a:solidFill>
                            <a:srgbClr val="222222"/>
                          </a:solidFill>
                          <a:latin typeface="Gill Sans"/>
                          <a:cs typeface="Gill Sans"/>
                        </a:rPr>
                        <a:t>0</a:t>
                      </a:r>
                    </a:p>
                  </a:txBody>
                  <a:tcPr anchor="ctr">
                    <a:solidFill>
                      <a:srgbClr val="F2F1F8"/>
                    </a:solidFill>
                  </a:tcPr>
                </a:tc>
                <a:tc>
                  <a:txBody>
                    <a:bodyPr/>
                    <a:lstStyle/>
                    <a:p>
                      <a:pPr algn="ctr"/>
                      <a:r>
                        <a:rPr lang="en-US" sz="1200" b="0">
                          <a:solidFill>
                            <a:srgbClr val="222222"/>
                          </a:solidFill>
                          <a:latin typeface="Gill Sans"/>
                          <a:cs typeface="Gill Sans"/>
                        </a:rPr>
                        <a:t>1</a:t>
                      </a:r>
                    </a:p>
                  </a:txBody>
                  <a:tcPr anchor="ctr">
                    <a:solidFill>
                      <a:srgbClr val="F2F1F8"/>
                    </a:solidFill>
                  </a:tcPr>
                </a:tc>
                <a:tc>
                  <a:txBody>
                    <a:bodyPr/>
                    <a:lstStyle/>
                    <a:p>
                      <a:pPr algn="ctr"/>
                      <a:r>
                        <a:rPr lang="en-US" sz="1200" b="0">
                          <a:solidFill>
                            <a:srgbClr val="222222"/>
                          </a:solidFill>
                          <a:latin typeface="Gill Sans"/>
                          <a:cs typeface="Gill Sans"/>
                        </a:rPr>
                        <a:t>1</a:t>
                      </a:r>
                    </a:p>
                  </a:txBody>
                  <a:tcPr anchor="ctr">
                    <a:solidFill>
                      <a:srgbClr val="F2F1F8"/>
                    </a:solidFill>
                  </a:tcPr>
                </a:tc>
                <a:tc>
                  <a:txBody>
                    <a:bodyPr/>
                    <a:lstStyle/>
                    <a:p>
                      <a:pPr algn="ctr"/>
                      <a:r>
                        <a:rPr lang="en-US" sz="1200" b="0">
                          <a:solidFill>
                            <a:srgbClr val="222222"/>
                          </a:solidFill>
                          <a:latin typeface="Gill Sans"/>
                          <a:cs typeface="Gill Sans"/>
                        </a:rPr>
                        <a:t>0</a:t>
                      </a:r>
                    </a:p>
                  </a:txBody>
                  <a:tcPr anchor="ctr">
                    <a:solidFill>
                      <a:srgbClr val="F2F1F8"/>
                    </a:solidFill>
                  </a:tcPr>
                </a:tc>
                <a:tc>
                  <a:txBody>
                    <a:bodyPr/>
                    <a:lstStyle/>
                    <a:p>
                      <a:pPr algn="ctr"/>
                      <a:r>
                        <a:rPr lang="en-US" sz="1200" b="0" dirty="0">
                          <a:solidFill>
                            <a:srgbClr val="222222"/>
                          </a:solidFill>
                          <a:latin typeface="Gill Sans"/>
                          <a:cs typeface="Gill Sans"/>
                        </a:rPr>
                        <a:t>1</a:t>
                      </a:r>
                    </a:p>
                  </a:txBody>
                  <a:tcPr anchor="ctr">
                    <a:solidFill>
                      <a:srgbClr val="F2F1F8"/>
                    </a:solidFill>
                  </a:tcPr>
                </a:tc>
                <a:extLst>
                  <a:ext uri="{0D108BD9-81ED-4DB2-BD59-A6C34878D82A}">
                    <a16:rowId xmlns:a16="http://schemas.microsoft.com/office/drawing/2014/main" val="413806657"/>
                  </a:ext>
                </a:extLst>
              </a:tr>
            </a:tbl>
          </a:graphicData>
        </a:graphic>
      </p:graphicFrame>
    </p:spTree>
    <p:extLst>
      <p:ext uri="{BB962C8B-B14F-4D97-AF65-F5344CB8AC3E}">
        <p14:creationId xmlns:p14="http://schemas.microsoft.com/office/powerpoint/2010/main" val="3655078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695" cy="6858000"/>
          </a:xfrm>
          <a:prstGeom prst="rect">
            <a:avLst/>
          </a:prstGeom>
          <a:solidFill>
            <a:srgbClr val="1010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 name="Picture 3" descr="slide6_shape4.png"/>
          <p:cNvPicPr>
            <a:picLocks noChangeAspect="1"/>
          </p:cNvPicPr>
          <p:nvPr/>
        </p:nvPicPr>
        <p:blipFill>
          <a:blip r:embed="rId2"/>
          <a:stretch>
            <a:fillRect/>
          </a:stretch>
        </p:blipFill>
        <p:spPr>
          <a:xfrm>
            <a:off x="162908" y="530678"/>
            <a:ext cx="11430000" cy="6327322"/>
          </a:xfrm>
          <a:prstGeom prst="rect">
            <a:avLst/>
          </a:prstGeom>
        </p:spPr>
      </p:pic>
      <p:sp>
        <p:nvSpPr>
          <p:cNvPr id="6" name="TextBox 5"/>
          <p:cNvSpPr txBox="1"/>
          <p:nvPr/>
        </p:nvSpPr>
        <p:spPr>
          <a:xfrm>
            <a:off x="365760" y="365760"/>
            <a:ext cx="11430000" cy="640080"/>
          </a:xfrm>
          <a:prstGeom prst="rect">
            <a:avLst/>
          </a:prstGeom>
          <a:noFill/>
        </p:spPr>
        <p:txBody>
          <a:bodyPr wrap="square" lIns="45720" tIns="18288" rIns="45720" bIns="18288" anchor="t">
            <a:spAutoFit/>
          </a:bodyPr>
          <a:lstStyle/>
          <a:p>
            <a:pPr algn="l"/>
            <a:r>
              <a:rPr sz="2400" b="1" i="0">
                <a:solidFill>
                  <a:srgbClr val="FFFFFF"/>
                </a:solidFill>
                <a:latin typeface="Gill Sans"/>
              </a:rPr>
              <a:t>The 'which test?' flowchart…</a:t>
            </a:r>
          </a:p>
        </p:txBody>
      </p:sp>
      <p:pic>
        <p:nvPicPr>
          <p:cNvPr id="7" name="Picture 6" descr="slide6_shape2.png">
            <a:extLst>
              <a:ext uri="{FF2B5EF4-FFF2-40B4-BE49-F238E27FC236}">
                <a16:creationId xmlns:a16="http://schemas.microsoft.com/office/drawing/2014/main" id="{CFBEFDF0-E70D-65CC-D8EC-B9049059F535}"/>
              </a:ext>
            </a:extLst>
          </p:cNvPr>
          <p:cNvPicPr>
            <a:picLocks noChangeAspect="1"/>
          </p:cNvPicPr>
          <p:nvPr/>
        </p:nvPicPr>
        <p:blipFill>
          <a:blip r:embed="rId3"/>
          <a:stretch>
            <a:fillRect/>
          </a:stretch>
        </p:blipFill>
        <p:spPr>
          <a:xfrm>
            <a:off x="599092" y="1371600"/>
            <a:ext cx="4444546" cy="3030372"/>
          </a:xfrm>
          <a:prstGeom prst="rect">
            <a:avLst/>
          </a:prstGeom>
        </p:spPr>
      </p:pic>
      <p:sp>
        <p:nvSpPr>
          <p:cNvPr id="3" name="TextBox 2">
            <a:extLst>
              <a:ext uri="{FF2B5EF4-FFF2-40B4-BE49-F238E27FC236}">
                <a16:creationId xmlns:a16="http://schemas.microsoft.com/office/drawing/2014/main" id="{8536DCB5-8ED2-5128-81EC-A172A1F19517}"/>
              </a:ext>
            </a:extLst>
          </p:cNvPr>
          <p:cNvSpPr txBox="1"/>
          <p:nvPr/>
        </p:nvSpPr>
        <p:spPr>
          <a:xfrm>
            <a:off x="5341434" y="2810107"/>
            <a:ext cx="936703" cy="369332"/>
          </a:xfrm>
          <a:prstGeom prst="rect">
            <a:avLst/>
          </a:prstGeom>
          <a:noFill/>
        </p:spPr>
        <p:txBody>
          <a:bodyPr wrap="square" rtlCol="0">
            <a:spAutoFit/>
          </a:bodyPr>
          <a:lstStyle/>
          <a:p>
            <a:r>
              <a:rPr lang="en-US" dirty="0">
                <a:solidFill>
                  <a:srgbClr val="FF0000"/>
                </a:solidFill>
              </a:rPr>
              <a:t>Student</a:t>
            </a:r>
          </a:p>
        </p:txBody>
      </p:sp>
      <p:sp>
        <p:nvSpPr>
          <p:cNvPr id="5" name="TextBox 4">
            <a:extLst>
              <a:ext uri="{FF2B5EF4-FFF2-40B4-BE49-F238E27FC236}">
                <a16:creationId xmlns:a16="http://schemas.microsoft.com/office/drawing/2014/main" id="{7F8A0D85-E3D2-7679-F247-451987A54991}"/>
              </a:ext>
            </a:extLst>
          </p:cNvPr>
          <p:cNvSpPr txBox="1"/>
          <p:nvPr/>
        </p:nvSpPr>
        <p:spPr>
          <a:xfrm>
            <a:off x="10568060" y="1186934"/>
            <a:ext cx="936703" cy="369332"/>
          </a:xfrm>
          <a:prstGeom prst="rect">
            <a:avLst/>
          </a:prstGeom>
          <a:noFill/>
        </p:spPr>
        <p:txBody>
          <a:bodyPr wrap="square" rtlCol="0">
            <a:spAutoFit/>
          </a:bodyPr>
          <a:lstStyle/>
          <a:p>
            <a:r>
              <a:rPr lang="en-US" dirty="0">
                <a:solidFill>
                  <a:srgbClr val="FF0000"/>
                </a:solidFill>
              </a:rPr>
              <a:t>Alex</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467820"/>
          </a:xfrm>
          <a:prstGeom prst="rect">
            <a:avLst/>
          </a:prstGeom>
          <a:noFill/>
        </p:spPr>
        <p:txBody>
          <a:bodyPr wrap="square" lIns="45720" tIns="18288" rIns="45720" bIns="18288" anchor="t">
            <a:spAutoFit/>
          </a:bodyPr>
          <a:lstStyle/>
          <a:p>
            <a:pPr algn="l"/>
            <a:r>
              <a:rPr lang="en-GB" sz="2800" b="1" i="0" dirty="0">
                <a:solidFill>
                  <a:srgbClr val="1E2761"/>
                </a:solidFill>
                <a:latin typeface="Gill Sans"/>
              </a:rPr>
              <a:t>We no longer need tests, and we can start modelling</a:t>
            </a:r>
            <a:endParaRPr sz="2800" b="1" i="0" dirty="0">
              <a:solidFill>
                <a:srgbClr val="1E2761"/>
              </a:solidFill>
              <a:latin typeface="Gill Sans"/>
            </a:endParaRPr>
          </a:p>
        </p:txBody>
      </p:sp>
      <p:sp>
        <p:nvSpPr>
          <p:cNvPr id="4" name="TextBox 3"/>
          <p:cNvSpPr txBox="1"/>
          <p:nvPr/>
        </p:nvSpPr>
        <p:spPr>
          <a:xfrm>
            <a:off x="365760" y="986589"/>
            <a:ext cx="11247120" cy="1144929"/>
          </a:xfrm>
          <a:prstGeom prst="rect">
            <a:avLst/>
          </a:prstGeom>
          <a:noFill/>
        </p:spPr>
        <p:txBody>
          <a:bodyPr wrap="square" lIns="45720" tIns="18288" rIns="45720" bIns="18288" anchor="t">
            <a:spAutoFit/>
          </a:bodyPr>
          <a:lstStyle/>
          <a:p>
            <a:pPr algn="l"/>
            <a:r>
              <a:rPr lang="en-GB" sz="1800" b="0" i="0" dirty="0">
                <a:solidFill>
                  <a:srgbClr val="222222"/>
                </a:solidFill>
                <a:latin typeface="Gill Sans"/>
              </a:rPr>
              <a:t>We should always be concerned with the ‘data generating process’ – how has nature put this data in front of us? What combination of variables influence the outcome?</a:t>
            </a:r>
          </a:p>
          <a:p>
            <a:pPr algn="l"/>
            <a:endParaRPr sz="1800" b="0" i="0" dirty="0">
              <a:solidFill>
                <a:srgbClr val="222222"/>
              </a:solidFill>
              <a:latin typeface="Gill Sans"/>
            </a:endParaRPr>
          </a:p>
          <a:p>
            <a:pPr algn="l"/>
            <a:r>
              <a:rPr sz="1800" b="0" i="0" dirty="0">
                <a:solidFill>
                  <a:srgbClr val="222222"/>
                </a:solidFill>
                <a:latin typeface="Gill Sans"/>
              </a:rPr>
              <a:t>Then: write that down as a model</a:t>
            </a:r>
            <a:r>
              <a:rPr lang="en-GB" dirty="0">
                <a:solidFill>
                  <a:srgbClr val="222222"/>
                </a:solidFill>
                <a:latin typeface="Gill Sans"/>
              </a:rPr>
              <a:t>, and the test comes “for free”.</a:t>
            </a:r>
          </a:p>
        </p:txBody>
      </p:sp>
      <p:sp>
        <p:nvSpPr>
          <p:cNvPr id="5" name="TextBox 4">
            <a:extLst>
              <a:ext uri="{FF2B5EF4-FFF2-40B4-BE49-F238E27FC236}">
                <a16:creationId xmlns:a16="http://schemas.microsoft.com/office/drawing/2014/main" id="{BB4527B7-C600-B1B8-3B3E-998CCDCAAF17}"/>
              </a:ext>
            </a:extLst>
          </p:cNvPr>
          <p:cNvSpPr txBox="1"/>
          <p:nvPr/>
        </p:nvSpPr>
        <p:spPr>
          <a:xfrm>
            <a:off x="324853" y="2296559"/>
            <a:ext cx="11328934" cy="923330"/>
          </a:xfrm>
          <a:prstGeom prst="rect">
            <a:avLst/>
          </a:prstGeom>
          <a:noFill/>
        </p:spPr>
        <p:txBody>
          <a:bodyPr wrap="square" rtlCol="0">
            <a:spAutoFit/>
          </a:bodyPr>
          <a:lstStyle/>
          <a:p>
            <a:r>
              <a:rPr lang="en-US" dirty="0">
                <a:latin typeface="Gill Sans" panose="020B0502020104020203" pitchFamily="34" charset="-79"/>
                <a:cs typeface="Gill Sans" panose="020B0502020104020203" pitchFamily="34" charset="-79"/>
              </a:rPr>
              <a:t>We usually operate in reverse – we have a dataset and we end up press-ganging it into the usual flowchart machinery, making decisions along the way and aggregating over levels of data to make it work, losing critical information and making assumptions we’re not aware we are making</a:t>
            </a:r>
          </a:p>
        </p:txBody>
      </p:sp>
      <p:sp>
        <p:nvSpPr>
          <p:cNvPr id="6" name="TextBox 5">
            <a:extLst>
              <a:ext uri="{FF2B5EF4-FFF2-40B4-BE49-F238E27FC236}">
                <a16:creationId xmlns:a16="http://schemas.microsoft.com/office/drawing/2014/main" id="{29FBB6F0-BAF9-D4FE-0678-DD9C1CD0F231}"/>
              </a:ext>
            </a:extLst>
          </p:cNvPr>
          <p:cNvSpPr txBox="1"/>
          <p:nvPr/>
        </p:nvSpPr>
        <p:spPr>
          <a:xfrm>
            <a:off x="128529" y="3429000"/>
            <a:ext cx="7928389" cy="369332"/>
          </a:xfrm>
          <a:prstGeom prst="rect">
            <a:avLst/>
          </a:prstGeom>
          <a:noFill/>
        </p:spPr>
        <p:txBody>
          <a:bodyPr wrap="none" rtlCol="0">
            <a:spAutoFit/>
          </a:bodyPr>
          <a:lstStyle/>
          <a:p>
            <a:r>
              <a:rPr lang="en-US" dirty="0"/>
              <a:t>e.g. how attractive is this face? Multiple </a:t>
            </a:r>
            <a:r>
              <a:rPr lang="en-US" dirty="0">
                <a:latin typeface="Gill Sans Ultra Bold" panose="020B0A02020104020203" pitchFamily="34" charset="77"/>
              </a:rPr>
              <a:t>raters</a:t>
            </a:r>
            <a:r>
              <a:rPr lang="en-US" dirty="0"/>
              <a:t> provide ratings of multiple faces</a:t>
            </a:r>
          </a:p>
        </p:txBody>
      </p:sp>
      <p:pic>
        <p:nvPicPr>
          <p:cNvPr id="10" name="Picture 9">
            <a:extLst>
              <a:ext uri="{FF2B5EF4-FFF2-40B4-BE49-F238E27FC236}">
                <a16:creationId xmlns:a16="http://schemas.microsoft.com/office/drawing/2014/main" id="{7E4CF92F-AFE6-B009-189E-B96135B41C61}"/>
              </a:ext>
            </a:extLst>
          </p:cNvPr>
          <p:cNvPicPr>
            <a:picLocks noChangeAspect="1"/>
          </p:cNvPicPr>
          <p:nvPr/>
        </p:nvPicPr>
        <p:blipFill>
          <a:blip r:embed="rId2"/>
          <a:stretch>
            <a:fillRect/>
          </a:stretch>
        </p:blipFill>
        <p:spPr>
          <a:xfrm>
            <a:off x="215156" y="3940304"/>
            <a:ext cx="1903400" cy="2347198"/>
          </a:xfrm>
          <a:prstGeom prst="rect">
            <a:avLst/>
          </a:prstGeom>
        </p:spPr>
      </p:pic>
      <p:pic>
        <p:nvPicPr>
          <p:cNvPr id="12" name="Picture 11">
            <a:extLst>
              <a:ext uri="{FF2B5EF4-FFF2-40B4-BE49-F238E27FC236}">
                <a16:creationId xmlns:a16="http://schemas.microsoft.com/office/drawing/2014/main" id="{3B233FFC-2174-C423-88FA-8CAB5831E501}"/>
              </a:ext>
            </a:extLst>
          </p:cNvPr>
          <p:cNvPicPr>
            <a:picLocks noChangeAspect="1"/>
          </p:cNvPicPr>
          <p:nvPr/>
        </p:nvPicPr>
        <p:blipFill>
          <a:blip r:embed="rId3"/>
          <a:stretch>
            <a:fillRect/>
          </a:stretch>
        </p:blipFill>
        <p:spPr>
          <a:xfrm>
            <a:off x="2461477" y="3940304"/>
            <a:ext cx="1872363" cy="2347198"/>
          </a:xfrm>
          <a:prstGeom prst="rect">
            <a:avLst/>
          </a:prstGeom>
        </p:spPr>
      </p:pic>
      <p:sp>
        <p:nvSpPr>
          <p:cNvPr id="13" name="TextBox 12">
            <a:extLst>
              <a:ext uri="{FF2B5EF4-FFF2-40B4-BE49-F238E27FC236}">
                <a16:creationId xmlns:a16="http://schemas.microsoft.com/office/drawing/2014/main" id="{F863C481-247A-A872-3A7C-7EEB479A1C35}"/>
              </a:ext>
            </a:extLst>
          </p:cNvPr>
          <p:cNvSpPr txBox="1"/>
          <p:nvPr/>
        </p:nvSpPr>
        <p:spPr>
          <a:xfrm>
            <a:off x="635299" y="6287502"/>
            <a:ext cx="1063113" cy="646331"/>
          </a:xfrm>
          <a:prstGeom prst="rect">
            <a:avLst/>
          </a:prstGeom>
          <a:noFill/>
        </p:spPr>
        <p:txBody>
          <a:bodyPr wrap="none" rtlCol="0">
            <a:spAutoFit/>
          </a:bodyPr>
          <a:lstStyle/>
          <a:p>
            <a:pPr algn="ctr"/>
            <a:r>
              <a:rPr lang="en-US" dirty="0"/>
              <a:t>M = 3.92</a:t>
            </a:r>
          </a:p>
          <a:p>
            <a:pPr algn="ctr"/>
            <a:r>
              <a:rPr lang="en-US" dirty="0"/>
              <a:t>SD = 1.43</a:t>
            </a:r>
          </a:p>
        </p:txBody>
      </p:sp>
      <p:sp>
        <p:nvSpPr>
          <p:cNvPr id="14" name="TextBox 13">
            <a:extLst>
              <a:ext uri="{FF2B5EF4-FFF2-40B4-BE49-F238E27FC236}">
                <a16:creationId xmlns:a16="http://schemas.microsoft.com/office/drawing/2014/main" id="{6CF14533-330A-4721-4049-4C2933AB8359}"/>
              </a:ext>
            </a:extLst>
          </p:cNvPr>
          <p:cNvSpPr txBox="1"/>
          <p:nvPr/>
        </p:nvSpPr>
        <p:spPr>
          <a:xfrm>
            <a:off x="2815403" y="6287502"/>
            <a:ext cx="1063112" cy="646331"/>
          </a:xfrm>
          <a:prstGeom prst="rect">
            <a:avLst/>
          </a:prstGeom>
          <a:noFill/>
        </p:spPr>
        <p:txBody>
          <a:bodyPr wrap="none" rtlCol="0">
            <a:spAutoFit/>
          </a:bodyPr>
          <a:lstStyle/>
          <a:p>
            <a:pPr algn="ctr"/>
            <a:r>
              <a:rPr lang="en-US" dirty="0"/>
              <a:t>M = 3.92</a:t>
            </a:r>
          </a:p>
          <a:p>
            <a:pPr algn="ctr"/>
            <a:r>
              <a:rPr lang="en-US" dirty="0"/>
              <a:t>SD = 1.72</a:t>
            </a:r>
          </a:p>
        </p:txBody>
      </p:sp>
      <p:sp>
        <p:nvSpPr>
          <p:cNvPr id="15" name="TextBox 14">
            <a:extLst>
              <a:ext uri="{FF2B5EF4-FFF2-40B4-BE49-F238E27FC236}">
                <a16:creationId xmlns:a16="http://schemas.microsoft.com/office/drawing/2014/main" id="{FF8F3C05-0902-FCE0-6480-2A440C8111B0}"/>
              </a:ext>
            </a:extLst>
          </p:cNvPr>
          <p:cNvSpPr txBox="1"/>
          <p:nvPr/>
        </p:nvSpPr>
        <p:spPr>
          <a:xfrm>
            <a:off x="4456368" y="4109987"/>
            <a:ext cx="6901443" cy="1200329"/>
          </a:xfrm>
          <a:prstGeom prst="rect">
            <a:avLst/>
          </a:prstGeom>
          <a:noFill/>
        </p:spPr>
        <p:txBody>
          <a:bodyPr wrap="square" rtlCol="0">
            <a:spAutoFit/>
          </a:bodyPr>
          <a:lstStyle/>
          <a:p>
            <a:r>
              <a:rPr lang="en-US" dirty="0"/>
              <a:t>If we average over participants, each faces data is ‘equivalent’ as we destroy rater variation</a:t>
            </a:r>
          </a:p>
          <a:p>
            <a:endParaRPr lang="en-US" dirty="0"/>
          </a:p>
          <a:p>
            <a:r>
              <a:rPr lang="en-US" dirty="0"/>
              <a:t>But one face splits opinion more than the other!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9B54D-007F-8F2D-DDEA-4D2383D6E1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30CA3B-F0D4-F871-3723-21638D787E1B}"/>
              </a:ext>
            </a:extLst>
          </p:cNvPr>
          <p:cNvSpPr txBox="1"/>
          <p:nvPr/>
        </p:nvSpPr>
        <p:spPr>
          <a:xfrm>
            <a:off x="365760" y="228600"/>
            <a:ext cx="11430000" cy="467820"/>
          </a:xfrm>
          <a:prstGeom prst="rect">
            <a:avLst/>
          </a:prstGeom>
          <a:noFill/>
        </p:spPr>
        <p:txBody>
          <a:bodyPr wrap="square" lIns="45720" tIns="18288" rIns="45720" bIns="18288" anchor="t">
            <a:spAutoFit/>
          </a:bodyPr>
          <a:lstStyle/>
          <a:p>
            <a:pPr algn="l"/>
            <a:r>
              <a:rPr lang="en-GB" sz="2800" b="1" i="0" dirty="0">
                <a:solidFill>
                  <a:srgbClr val="1E2761"/>
                </a:solidFill>
                <a:latin typeface="Gill Sans"/>
              </a:rPr>
              <a:t>We no longer need tests, and we can start modelling</a:t>
            </a:r>
            <a:endParaRPr sz="2800" b="1" i="0" dirty="0">
              <a:solidFill>
                <a:srgbClr val="1E2761"/>
              </a:solidFill>
              <a:latin typeface="Gill Sans"/>
            </a:endParaRPr>
          </a:p>
        </p:txBody>
      </p:sp>
      <p:sp>
        <p:nvSpPr>
          <p:cNvPr id="4" name="TextBox 3">
            <a:extLst>
              <a:ext uri="{FF2B5EF4-FFF2-40B4-BE49-F238E27FC236}">
                <a16:creationId xmlns:a16="http://schemas.microsoft.com/office/drawing/2014/main" id="{959115CD-3DCE-C217-B237-BD1C98930A2E}"/>
              </a:ext>
            </a:extLst>
          </p:cNvPr>
          <p:cNvSpPr txBox="1"/>
          <p:nvPr/>
        </p:nvSpPr>
        <p:spPr>
          <a:xfrm>
            <a:off x="365760" y="986589"/>
            <a:ext cx="11247120" cy="1144929"/>
          </a:xfrm>
          <a:prstGeom prst="rect">
            <a:avLst/>
          </a:prstGeom>
          <a:noFill/>
        </p:spPr>
        <p:txBody>
          <a:bodyPr wrap="square" lIns="45720" tIns="18288" rIns="45720" bIns="18288" anchor="t">
            <a:spAutoFit/>
          </a:bodyPr>
          <a:lstStyle/>
          <a:p>
            <a:pPr algn="l"/>
            <a:r>
              <a:rPr lang="en-GB" sz="1800" b="0" i="0" dirty="0">
                <a:solidFill>
                  <a:srgbClr val="222222"/>
                </a:solidFill>
                <a:latin typeface="Gill Sans"/>
              </a:rPr>
              <a:t>We should always be concerned with the ‘data generating process’ – how has nature put this data in front of us? What combination of variables influence the outcome?</a:t>
            </a:r>
          </a:p>
          <a:p>
            <a:pPr algn="l"/>
            <a:endParaRPr sz="1800" b="0" i="0" dirty="0">
              <a:solidFill>
                <a:srgbClr val="222222"/>
              </a:solidFill>
              <a:latin typeface="Gill Sans"/>
            </a:endParaRPr>
          </a:p>
          <a:p>
            <a:pPr algn="l"/>
            <a:r>
              <a:rPr sz="1800" b="0" i="0" dirty="0">
                <a:solidFill>
                  <a:srgbClr val="222222"/>
                </a:solidFill>
                <a:latin typeface="Gill Sans"/>
              </a:rPr>
              <a:t>Then: write that down as a model</a:t>
            </a:r>
            <a:r>
              <a:rPr lang="en-GB" dirty="0">
                <a:solidFill>
                  <a:srgbClr val="222222"/>
                </a:solidFill>
                <a:latin typeface="Gill Sans"/>
              </a:rPr>
              <a:t>, and the test comes “for free”.</a:t>
            </a:r>
          </a:p>
        </p:txBody>
      </p:sp>
      <p:sp>
        <p:nvSpPr>
          <p:cNvPr id="5" name="TextBox 4">
            <a:extLst>
              <a:ext uri="{FF2B5EF4-FFF2-40B4-BE49-F238E27FC236}">
                <a16:creationId xmlns:a16="http://schemas.microsoft.com/office/drawing/2014/main" id="{07D7C87B-7355-0582-0714-EACF5CEF6D59}"/>
              </a:ext>
            </a:extLst>
          </p:cNvPr>
          <p:cNvSpPr txBox="1"/>
          <p:nvPr/>
        </p:nvSpPr>
        <p:spPr>
          <a:xfrm>
            <a:off x="324853" y="2296559"/>
            <a:ext cx="11328934" cy="923330"/>
          </a:xfrm>
          <a:prstGeom prst="rect">
            <a:avLst/>
          </a:prstGeom>
          <a:noFill/>
        </p:spPr>
        <p:txBody>
          <a:bodyPr wrap="square" rtlCol="0">
            <a:spAutoFit/>
          </a:bodyPr>
          <a:lstStyle/>
          <a:p>
            <a:r>
              <a:rPr lang="en-US" dirty="0">
                <a:latin typeface="Gill Sans" panose="020B0502020104020203" pitchFamily="34" charset="-79"/>
                <a:cs typeface="Gill Sans" panose="020B0502020104020203" pitchFamily="34" charset="-79"/>
              </a:rPr>
              <a:t>We usually operate in reverse – we have a dataset and we end up press-ganging it into the usual flowchart machinery, making decisions along the way and aggregating over levels of data to make it work, losing critical information and making assumptions we’re not aware we are making</a:t>
            </a:r>
          </a:p>
        </p:txBody>
      </p:sp>
      <p:pic>
        <p:nvPicPr>
          <p:cNvPr id="9" name="Picture 8">
            <a:extLst>
              <a:ext uri="{FF2B5EF4-FFF2-40B4-BE49-F238E27FC236}">
                <a16:creationId xmlns:a16="http://schemas.microsoft.com/office/drawing/2014/main" id="{E49DDE74-511A-2C85-30EF-A741D986B90B}"/>
              </a:ext>
            </a:extLst>
          </p:cNvPr>
          <p:cNvPicPr>
            <a:picLocks noChangeAspect="1"/>
          </p:cNvPicPr>
          <p:nvPr/>
        </p:nvPicPr>
        <p:blipFill>
          <a:blip r:embed="rId2"/>
          <a:stretch>
            <a:fillRect/>
          </a:stretch>
        </p:blipFill>
        <p:spPr>
          <a:xfrm>
            <a:off x="152400" y="3680368"/>
            <a:ext cx="7772400" cy="2590800"/>
          </a:xfrm>
          <a:prstGeom prst="rect">
            <a:avLst/>
          </a:prstGeom>
        </p:spPr>
      </p:pic>
      <p:sp>
        <p:nvSpPr>
          <p:cNvPr id="11" name="TextBox 10">
            <a:extLst>
              <a:ext uri="{FF2B5EF4-FFF2-40B4-BE49-F238E27FC236}">
                <a16:creationId xmlns:a16="http://schemas.microsoft.com/office/drawing/2014/main" id="{4EE0CD27-09AD-B8DC-36A4-00F47F24B633}"/>
              </a:ext>
            </a:extLst>
          </p:cNvPr>
          <p:cNvSpPr txBox="1"/>
          <p:nvPr/>
        </p:nvSpPr>
        <p:spPr>
          <a:xfrm>
            <a:off x="2824966" y="3384930"/>
            <a:ext cx="2427268" cy="369332"/>
          </a:xfrm>
          <a:prstGeom prst="rect">
            <a:avLst/>
          </a:prstGeom>
          <a:noFill/>
        </p:spPr>
        <p:txBody>
          <a:bodyPr wrap="none" rtlCol="0">
            <a:spAutoFit/>
          </a:bodyPr>
          <a:lstStyle/>
          <a:p>
            <a:r>
              <a:rPr lang="en-US" dirty="0">
                <a:latin typeface="Gill Sans" panose="020B0502020104020203" pitchFamily="34" charset="-79"/>
                <a:cs typeface="Gill Sans" panose="020B0502020104020203" pitchFamily="34" charset="-79"/>
              </a:rPr>
              <a:t>Accuracy on a face test </a:t>
            </a:r>
          </a:p>
        </p:txBody>
      </p:sp>
      <p:sp>
        <p:nvSpPr>
          <p:cNvPr id="16" name="TextBox 15">
            <a:extLst>
              <a:ext uri="{FF2B5EF4-FFF2-40B4-BE49-F238E27FC236}">
                <a16:creationId xmlns:a16="http://schemas.microsoft.com/office/drawing/2014/main" id="{1D1B24B4-5AB7-EEA9-69B9-B8ED38841B80}"/>
              </a:ext>
            </a:extLst>
          </p:cNvPr>
          <p:cNvSpPr txBox="1"/>
          <p:nvPr/>
        </p:nvSpPr>
        <p:spPr>
          <a:xfrm>
            <a:off x="8176115" y="4273617"/>
            <a:ext cx="3634265" cy="1200329"/>
          </a:xfrm>
          <a:prstGeom prst="rect">
            <a:avLst/>
          </a:prstGeom>
          <a:noFill/>
        </p:spPr>
        <p:txBody>
          <a:bodyPr wrap="none" rtlCol="0">
            <a:spAutoFit/>
          </a:bodyPr>
          <a:lstStyle/>
          <a:p>
            <a:r>
              <a:rPr lang="en-US" dirty="0">
                <a:latin typeface="Gill Sans" panose="020B0502020104020203" pitchFamily="34" charset="-79"/>
                <a:cs typeface="Gill Sans" panose="020B0502020104020203" pitchFamily="34" charset="-79"/>
              </a:rPr>
              <a:t>Sum score is 5 for all</a:t>
            </a:r>
          </a:p>
          <a:p>
            <a:r>
              <a:rPr lang="en-US" dirty="0">
                <a:latin typeface="Gill Sans" panose="020B0502020104020203" pitchFamily="34" charset="-79"/>
                <a:cs typeface="Gill Sans" panose="020B0502020104020203" pitchFamily="34" charset="-79"/>
              </a:rPr>
              <a:t>Are they really equivalent? </a:t>
            </a:r>
          </a:p>
          <a:p>
            <a:r>
              <a:rPr lang="en-US" dirty="0">
                <a:latin typeface="Gill Sans" panose="020B0502020104020203" pitchFamily="34" charset="-79"/>
                <a:cs typeface="Gill Sans" panose="020B0502020104020203" pitchFamily="34" charset="-79"/>
              </a:rPr>
              <a:t>Trials 6-10 are designed to be harder</a:t>
            </a:r>
          </a:p>
          <a:p>
            <a:r>
              <a:rPr lang="en-US" dirty="0">
                <a:latin typeface="Gill Sans" panose="020B0502020104020203" pitchFamily="34" charset="-79"/>
                <a:cs typeface="Gill Sans" panose="020B0502020104020203" pitchFamily="34" charset="-79"/>
              </a:rPr>
              <a:t>Trials 1-5 are designed to be easier</a:t>
            </a:r>
          </a:p>
        </p:txBody>
      </p:sp>
    </p:spTree>
    <p:extLst>
      <p:ext uri="{BB962C8B-B14F-4D97-AF65-F5344CB8AC3E}">
        <p14:creationId xmlns:p14="http://schemas.microsoft.com/office/powerpoint/2010/main" val="2173018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467820"/>
          </a:xfrm>
          <a:prstGeom prst="rect">
            <a:avLst/>
          </a:prstGeom>
          <a:noFill/>
        </p:spPr>
        <p:txBody>
          <a:bodyPr wrap="square" lIns="45720" tIns="18288" rIns="45720" bIns="18288" anchor="t">
            <a:spAutoFit/>
          </a:bodyPr>
          <a:lstStyle/>
          <a:p>
            <a:pPr algn="l"/>
            <a:r>
              <a:rPr lang="en-GB" sz="2800" b="1" i="0" dirty="0">
                <a:solidFill>
                  <a:srgbClr val="1E2761"/>
                </a:solidFill>
                <a:latin typeface="Gill Sans"/>
              </a:rPr>
              <a:t>Structure</a:t>
            </a:r>
            <a:endParaRPr sz="2800" b="1" i="0" dirty="0">
              <a:solidFill>
                <a:srgbClr val="1E2761"/>
              </a:solidFill>
              <a:latin typeface="Gill Sans"/>
            </a:endParaRPr>
          </a:p>
        </p:txBody>
      </p:sp>
      <p:sp>
        <p:nvSpPr>
          <p:cNvPr id="3" name="Rectangle 2"/>
          <p:cNvSpPr/>
          <p:nvPr/>
        </p:nvSpPr>
        <p:spPr>
          <a:xfrm>
            <a:off x="457200" y="1188720"/>
            <a:ext cx="3657600" cy="45720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457200" y="1188720"/>
            <a:ext cx="3657600" cy="64008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594360" y="1234440"/>
            <a:ext cx="457200" cy="548640"/>
          </a:xfrm>
          <a:prstGeom prst="rect">
            <a:avLst/>
          </a:prstGeom>
          <a:noFill/>
        </p:spPr>
        <p:txBody>
          <a:bodyPr wrap="square" lIns="45720" tIns="18288" rIns="45720" bIns="18288" anchor="t">
            <a:spAutoFit/>
          </a:bodyPr>
          <a:lstStyle/>
          <a:p>
            <a:pPr algn="l"/>
            <a:r>
              <a:rPr sz="2800" b="1" i="0">
                <a:solidFill>
                  <a:srgbClr val="FFFFFF"/>
                </a:solidFill>
                <a:latin typeface="Gill Sans"/>
              </a:rPr>
              <a:t>1</a:t>
            </a:r>
          </a:p>
        </p:txBody>
      </p:sp>
      <p:sp>
        <p:nvSpPr>
          <p:cNvPr id="6" name="TextBox 5"/>
          <p:cNvSpPr txBox="1"/>
          <p:nvPr/>
        </p:nvSpPr>
        <p:spPr>
          <a:xfrm>
            <a:off x="1097280" y="1280160"/>
            <a:ext cx="2926080" cy="457200"/>
          </a:xfrm>
          <a:prstGeom prst="rect">
            <a:avLst/>
          </a:prstGeom>
          <a:noFill/>
        </p:spPr>
        <p:txBody>
          <a:bodyPr wrap="square" lIns="45720" tIns="18288" rIns="45720" bIns="18288" anchor="t">
            <a:spAutoFit/>
          </a:bodyPr>
          <a:lstStyle/>
          <a:p>
            <a:pPr algn="l"/>
            <a:r>
              <a:rPr sz="2000" b="1" i="0">
                <a:solidFill>
                  <a:srgbClr val="FFFFFF"/>
                </a:solidFill>
                <a:latin typeface="Gill Sans"/>
              </a:rPr>
              <a:t>Morning lecture</a:t>
            </a:r>
          </a:p>
        </p:txBody>
      </p:sp>
      <p:sp>
        <p:nvSpPr>
          <p:cNvPr id="7" name="TextBox 6"/>
          <p:cNvSpPr txBox="1"/>
          <p:nvPr/>
        </p:nvSpPr>
        <p:spPr>
          <a:xfrm>
            <a:off x="640080" y="1965960"/>
            <a:ext cx="3291840" cy="365760"/>
          </a:xfrm>
          <a:prstGeom prst="rect">
            <a:avLst/>
          </a:prstGeom>
          <a:noFill/>
        </p:spPr>
        <p:txBody>
          <a:bodyPr wrap="square" lIns="45720" tIns="18288" rIns="45720" bIns="18288" anchor="t">
            <a:spAutoFit/>
          </a:bodyPr>
          <a:lstStyle/>
          <a:p>
            <a:pPr algn="l"/>
            <a:r>
              <a:rPr sz="1400" b="0" i="1" dirty="0">
                <a:solidFill>
                  <a:srgbClr val="666666"/>
                </a:solidFill>
                <a:latin typeface="Gill Sans"/>
              </a:rPr>
              <a:t>~90 minutes</a:t>
            </a:r>
          </a:p>
        </p:txBody>
      </p:sp>
      <p:sp>
        <p:nvSpPr>
          <p:cNvPr id="8" name="TextBox 7"/>
          <p:cNvSpPr txBox="1"/>
          <p:nvPr/>
        </p:nvSpPr>
        <p:spPr>
          <a:xfrm>
            <a:off x="640080" y="2423160"/>
            <a:ext cx="3291840" cy="1883593"/>
          </a:xfrm>
          <a:prstGeom prst="rect">
            <a:avLst/>
          </a:prstGeom>
          <a:noFill/>
        </p:spPr>
        <p:txBody>
          <a:bodyPr wrap="square" lIns="45720" tIns="18288" rIns="45720" bIns="18288" anchor="t">
            <a:spAutoFit/>
          </a:bodyPr>
          <a:lstStyle/>
          <a:p>
            <a:pPr algn="l"/>
            <a:r>
              <a:rPr lang="en-GB" sz="2000" b="0" i="0" dirty="0">
                <a:solidFill>
                  <a:srgbClr val="222222"/>
                </a:solidFill>
                <a:latin typeface="Gill Sans"/>
              </a:rPr>
              <a:t>- Some theory based content</a:t>
            </a:r>
          </a:p>
          <a:p>
            <a:pPr marL="285750" indent="-285750" algn="l">
              <a:buFontTx/>
              <a:buChar char="-"/>
            </a:pPr>
            <a:r>
              <a:rPr lang="en-GB" sz="2000" dirty="0">
                <a:solidFill>
                  <a:srgbClr val="222222"/>
                </a:solidFill>
                <a:latin typeface="Gill Sans"/>
              </a:rPr>
              <a:t>Refreshing the GLM</a:t>
            </a:r>
          </a:p>
          <a:p>
            <a:pPr marL="285750" indent="-285750" algn="l">
              <a:buFontTx/>
              <a:buChar char="-"/>
            </a:pPr>
            <a:r>
              <a:rPr lang="en-GB" sz="2000" b="0" i="0" dirty="0">
                <a:solidFill>
                  <a:srgbClr val="222222"/>
                </a:solidFill>
                <a:latin typeface="Gill Sans"/>
              </a:rPr>
              <a:t>Introducing the linear mixed model</a:t>
            </a:r>
          </a:p>
          <a:p>
            <a:pPr marL="285750" indent="-285750" algn="l">
              <a:buFontTx/>
              <a:buChar char="-"/>
            </a:pPr>
            <a:r>
              <a:rPr lang="en-GB" sz="2000" b="0" i="0" dirty="0">
                <a:solidFill>
                  <a:srgbClr val="222222"/>
                </a:solidFill>
                <a:latin typeface="Gill Sans"/>
              </a:rPr>
              <a:t>Pros and cons of the hierarchical approach</a:t>
            </a:r>
          </a:p>
        </p:txBody>
      </p:sp>
      <p:sp>
        <p:nvSpPr>
          <p:cNvPr id="9" name="Rectangle 8"/>
          <p:cNvSpPr/>
          <p:nvPr/>
        </p:nvSpPr>
        <p:spPr>
          <a:xfrm>
            <a:off x="4389120" y="1188720"/>
            <a:ext cx="3657600" cy="45720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a:xfrm>
            <a:off x="4389120" y="1188720"/>
            <a:ext cx="3657600" cy="64008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4526280" y="1234440"/>
            <a:ext cx="457200" cy="548640"/>
          </a:xfrm>
          <a:prstGeom prst="rect">
            <a:avLst/>
          </a:prstGeom>
          <a:noFill/>
        </p:spPr>
        <p:txBody>
          <a:bodyPr wrap="square" lIns="45720" tIns="18288" rIns="45720" bIns="18288" anchor="t">
            <a:spAutoFit/>
          </a:bodyPr>
          <a:lstStyle/>
          <a:p>
            <a:pPr algn="l"/>
            <a:r>
              <a:rPr sz="2800" b="1" i="0">
                <a:solidFill>
                  <a:srgbClr val="FFFFFF"/>
                </a:solidFill>
                <a:latin typeface="Gill Sans"/>
              </a:rPr>
              <a:t>2</a:t>
            </a:r>
          </a:p>
        </p:txBody>
      </p:sp>
      <p:sp>
        <p:nvSpPr>
          <p:cNvPr id="12" name="TextBox 11"/>
          <p:cNvSpPr txBox="1"/>
          <p:nvPr/>
        </p:nvSpPr>
        <p:spPr>
          <a:xfrm>
            <a:off x="5029200" y="1280160"/>
            <a:ext cx="2926080" cy="457200"/>
          </a:xfrm>
          <a:prstGeom prst="rect">
            <a:avLst/>
          </a:prstGeom>
          <a:noFill/>
        </p:spPr>
        <p:txBody>
          <a:bodyPr wrap="square" lIns="45720" tIns="18288" rIns="45720" bIns="18288" anchor="t">
            <a:spAutoFit/>
          </a:bodyPr>
          <a:lstStyle/>
          <a:p>
            <a:pPr algn="l"/>
            <a:r>
              <a:rPr sz="2000" b="1" i="0">
                <a:solidFill>
                  <a:srgbClr val="FFFFFF"/>
                </a:solidFill>
                <a:latin typeface="Gill Sans"/>
              </a:rPr>
              <a:t>Afternoon practical</a:t>
            </a:r>
          </a:p>
        </p:txBody>
      </p:sp>
      <p:sp>
        <p:nvSpPr>
          <p:cNvPr id="13" name="TextBox 12"/>
          <p:cNvSpPr txBox="1"/>
          <p:nvPr/>
        </p:nvSpPr>
        <p:spPr>
          <a:xfrm>
            <a:off x="4572000" y="1965960"/>
            <a:ext cx="3291840" cy="252377"/>
          </a:xfrm>
          <a:prstGeom prst="rect">
            <a:avLst/>
          </a:prstGeom>
          <a:noFill/>
        </p:spPr>
        <p:txBody>
          <a:bodyPr wrap="square" lIns="45720" tIns="18288" rIns="45720" bIns="18288" anchor="t">
            <a:spAutoFit/>
          </a:bodyPr>
          <a:lstStyle/>
          <a:p>
            <a:pPr algn="l"/>
            <a:r>
              <a:rPr sz="1400" b="0" i="1" dirty="0">
                <a:solidFill>
                  <a:srgbClr val="666666"/>
                </a:solidFill>
                <a:latin typeface="Gill Sans"/>
              </a:rPr>
              <a:t>~</a:t>
            </a:r>
            <a:r>
              <a:rPr lang="en-GB" sz="1400" i="1" dirty="0">
                <a:solidFill>
                  <a:srgbClr val="666666"/>
                </a:solidFill>
                <a:latin typeface="Gill Sans"/>
              </a:rPr>
              <a:t> 90 minutes</a:t>
            </a:r>
            <a:endParaRPr sz="1400" b="0" i="1" dirty="0">
              <a:solidFill>
                <a:srgbClr val="666666"/>
              </a:solidFill>
              <a:latin typeface="Gill Sans"/>
            </a:endParaRPr>
          </a:p>
        </p:txBody>
      </p:sp>
      <p:sp>
        <p:nvSpPr>
          <p:cNvPr id="14" name="TextBox 13"/>
          <p:cNvSpPr txBox="1"/>
          <p:nvPr/>
        </p:nvSpPr>
        <p:spPr>
          <a:xfrm>
            <a:off x="4572000" y="2423160"/>
            <a:ext cx="3291840" cy="960263"/>
          </a:xfrm>
          <a:prstGeom prst="rect">
            <a:avLst/>
          </a:prstGeom>
          <a:noFill/>
        </p:spPr>
        <p:txBody>
          <a:bodyPr wrap="square" lIns="45720" tIns="18288" rIns="45720" bIns="18288" anchor="t">
            <a:spAutoFit/>
          </a:bodyPr>
          <a:lstStyle/>
          <a:p>
            <a:pPr algn="l"/>
            <a:r>
              <a:rPr lang="en-GB" sz="2000" b="0" i="0" dirty="0">
                <a:solidFill>
                  <a:srgbClr val="222222"/>
                </a:solidFill>
                <a:latin typeface="Gill Sans"/>
              </a:rPr>
              <a:t>Hands on and walkthrough analysis of a dataset in JAMOVI plus some exercises</a:t>
            </a:r>
            <a:endParaRPr sz="2000" b="0" i="0" dirty="0">
              <a:solidFill>
                <a:srgbClr val="222222"/>
              </a:solidFill>
              <a:latin typeface="Gill Sans"/>
            </a:endParaRPr>
          </a:p>
        </p:txBody>
      </p:sp>
      <p:sp>
        <p:nvSpPr>
          <p:cNvPr id="15" name="Rectangle 14"/>
          <p:cNvSpPr/>
          <p:nvPr/>
        </p:nvSpPr>
        <p:spPr>
          <a:xfrm>
            <a:off x="8321040" y="1188720"/>
            <a:ext cx="3657600" cy="45720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ectangle 15"/>
          <p:cNvSpPr/>
          <p:nvPr/>
        </p:nvSpPr>
        <p:spPr>
          <a:xfrm>
            <a:off x="8321040" y="1188720"/>
            <a:ext cx="3657600" cy="64008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8458200" y="1234440"/>
            <a:ext cx="457200" cy="548640"/>
          </a:xfrm>
          <a:prstGeom prst="rect">
            <a:avLst/>
          </a:prstGeom>
          <a:noFill/>
        </p:spPr>
        <p:txBody>
          <a:bodyPr wrap="square" lIns="45720" tIns="18288" rIns="45720" bIns="18288" anchor="t">
            <a:spAutoFit/>
          </a:bodyPr>
          <a:lstStyle/>
          <a:p>
            <a:pPr algn="l"/>
            <a:r>
              <a:rPr sz="2800" b="1" i="0">
                <a:solidFill>
                  <a:srgbClr val="FFFFFF"/>
                </a:solidFill>
                <a:latin typeface="Gill Sans"/>
              </a:rPr>
              <a:t>3</a:t>
            </a:r>
          </a:p>
        </p:txBody>
      </p:sp>
      <p:sp>
        <p:nvSpPr>
          <p:cNvPr id="18" name="TextBox 17"/>
          <p:cNvSpPr txBox="1"/>
          <p:nvPr/>
        </p:nvSpPr>
        <p:spPr>
          <a:xfrm>
            <a:off x="8961119" y="1280160"/>
            <a:ext cx="2926080" cy="457200"/>
          </a:xfrm>
          <a:prstGeom prst="rect">
            <a:avLst/>
          </a:prstGeom>
          <a:noFill/>
        </p:spPr>
        <p:txBody>
          <a:bodyPr wrap="square" lIns="45720" tIns="18288" rIns="45720" bIns="18288" anchor="t">
            <a:spAutoFit/>
          </a:bodyPr>
          <a:lstStyle/>
          <a:p>
            <a:pPr algn="l"/>
            <a:r>
              <a:rPr sz="2000" b="1" i="0">
                <a:solidFill>
                  <a:srgbClr val="FFFFFF"/>
                </a:solidFill>
                <a:latin typeface="Gill Sans"/>
              </a:rPr>
              <a:t>Open surgery</a:t>
            </a:r>
          </a:p>
        </p:txBody>
      </p:sp>
      <p:sp>
        <p:nvSpPr>
          <p:cNvPr id="19" name="TextBox 18"/>
          <p:cNvSpPr txBox="1"/>
          <p:nvPr/>
        </p:nvSpPr>
        <p:spPr>
          <a:xfrm>
            <a:off x="8503919" y="1965960"/>
            <a:ext cx="3291840" cy="252377"/>
          </a:xfrm>
          <a:prstGeom prst="rect">
            <a:avLst/>
          </a:prstGeom>
          <a:noFill/>
        </p:spPr>
        <p:txBody>
          <a:bodyPr wrap="square" lIns="45720" tIns="18288" rIns="45720" bIns="18288" anchor="t">
            <a:spAutoFit/>
          </a:bodyPr>
          <a:lstStyle/>
          <a:p>
            <a:pPr algn="l"/>
            <a:r>
              <a:rPr lang="en-GB" sz="1400" i="1" dirty="0">
                <a:solidFill>
                  <a:srgbClr val="666666"/>
                </a:solidFill>
                <a:latin typeface="Gill Sans"/>
              </a:rPr>
              <a:t>Till late</a:t>
            </a:r>
            <a:endParaRPr sz="1400" b="0" i="1" dirty="0">
              <a:solidFill>
                <a:srgbClr val="666666"/>
              </a:solidFill>
              <a:latin typeface="Gill Sans"/>
            </a:endParaRPr>
          </a:p>
        </p:txBody>
      </p:sp>
      <p:sp>
        <p:nvSpPr>
          <p:cNvPr id="20" name="TextBox 19"/>
          <p:cNvSpPr txBox="1"/>
          <p:nvPr/>
        </p:nvSpPr>
        <p:spPr>
          <a:xfrm>
            <a:off x="8503919" y="2423160"/>
            <a:ext cx="3291840" cy="960263"/>
          </a:xfrm>
          <a:prstGeom prst="rect">
            <a:avLst/>
          </a:prstGeom>
          <a:noFill/>
        </p:spPr>
        <p:txBody>
          <a:bodyPr wrap="square" lIns="45720" tIns="18288" rIns="45720" bIns="18288" anchor="t">
            <a:spAutoFit/>
          </a:bodyPr>
          <a:lstStyle/>
          <a:p>
            <a:pPr algn="l"/>
            <a:r>
              <a:rPr lang="en-GB" sz="2000" dirty="0">
                <a:solidFill>
                  <a:srgbClr val="222222"/>
                </a:solidFill>
                <a:latin typeface="Gill Sans"/>
              </a:rPr>
              <a:t>Bring your own data and problems and we’ll get them ready</a:t>
            </a:r>
            <a:endParaRPr sz="2000" b="0" i="0" dirty="0">
              <a:solidFill>
                <a:srgbClr val="222222"/>
              </a:solidFill>
              <a:latin typeface="Gill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dirty="0">
                <a:solidFill>
                  <a:srgbClr val="1E2761"/>
                </a:solidFill>
                <a:latin typeface="Gill Sans"/>
              </a:rPr>
              <a:t>The catch — independence of errors</a:t>
            </a:r>
          </a:p>
        </p:txBody>
      </p:sp>
      <p:sp>
        <p:nvSpPr>
          <p:cNvPr id="3" name="Rectangle 2"/>
          <p:cNvSpPr/>
          <p:nvPr/>
        </p:nvSpPr>
        <p:spPr>
          <a:xfrm>
            <a:off x="457200" y="1280160"/>
            <a:ext cx="11247120" cy="109728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640080" y="1371600"/>
            <a:ext cx="10972800" cy="914400"/>
          </a:xfrm>
          <a:prstGeom prst="rect">
            <a:avLst/>
          </a:prstGeom>
          <a:noFill/>
        </p:spPr>
        <p:txBody>
          <a:bodyPr wrap="square" lIns="45720" tIns="18288" rIns="45720" bIns="18288" anchor="ctr">
            <a:spAutoFit/>
          </a:bodyPr>
          <a:lstStyle/>
          <a:p>
            <a:pPr algn="l"/>
            <a:r>
              <a:rPr sz="2200" b="1" i="0" dirty="0">
                <a:solidFill>
                  <a:srgbClr val="1E2761"/>
                </a:solidFill>
                <a:latin typeface="Gill Sans"/>
              </a:rPr>
              <a:t>The GLM assumes the residuals (true – predicted) are independent of each other.</a:t>
            </a:r>
          </a:p>
        </p:txBody>
      </p:sp>
      <p:sp>
        <p:nvSpPr>
          <p:cNvPr id="5" name="TextBox 4"/>
          <p:cNvSpPr txBox="1"/>
          <p:nvPr/>
        </p:nvSpPr>
        <p:spPr>
          <a:xfrm>
            <a:off x="457200" y="2743200"/>
            <a:ext cx="11247120" cy="3083921"/>
          </a:xfrm>
          <a:prstGeom prst="rect">
            <a:avLst/>
          </a:prstGeom>
          <a:noFill/>
        </p:spPr>
        <p:txBody>
          <a:bodyPr wrap="square" lIns="45720" tIns="18288" rIns="45720" bIns="18288" anchor="t">
            <a:spAutoFit/>
          </a:bodyPr>
          <a:lstStyle/>
          <a:p>
            <a:pPr algn="l"/>
            <a:r>
              <a:rPr sz="1800" b="0" i="0" dirty="0">
                <a:solidFill>
                  <a:srgbClr val="222222"/>
                </a:solidFill>
                <a:latin typeface="Gill Sans"/>
              </a:rPr>
              <a:t>Almost any realistic psychology dataset breaks this assumption:</a:t>
            </a:r>
          </a:p>
          <a:p>
            <a:pPr algn="l"/>
            <a:endParaRPr sz="1800" b="0" i="0" dirty="0">
              <a:solidFill>
                <a:srgbClr val="222222"/>
              </a:solidFill>
              <a:latin typeface="Gill Sans"/>
            </a:endParaRPr>
          </a:p>
          <a:p>
            <a:pPr algn="l"/>
            <a:r>
              <a:rPr sz="1800" b="0" i="0" dirty="0">
                <a:solidFill>
                  <a:srgbClr val="222222"/>
                </a:solidFill>
                <a:latin typeface="Gill Sans"/>
              </a:rPr>
              <a:t>   •  Each participant gives many trials in an experiment.</a:t>
            </a:r>
          </a:p>
          <a:p>
            <a:pPr algn="l"/>
            <a:r>
              <a:rPr sz="1800" b="0" i="0" dirty="0">
                <a:solidFill>
                  <a:srgbClr val="222222"/>
                </a:solidFill>
                <a:latin typeface="Gill Sans"/>
              </a:rPr>
              <a:t>   •  Each pupil sits in a class, which sits in a school.</a:t>
            </a:r>
          </a:p>
          <a:p>
            <a:pPr algn="l"/>
            <a:r>
              <a:rPr sz="1800" b="0" i="0" dirty="0">
                <a:solidFill>
                  <a:srgbClr val="222222"/>
                </a:solidFill>
                <a:latin typeface="Gill Sans"/>
              </a:rPr>
              <a:t>   •  Each patient is seen by a clinician inside a hospital.</a:t>
            </a:r>
          </a:p>
          <a:p>
            <a:pPr algn="l"/>
            <a:r>
              <a:rPr sz="1800" b="0" i="0" dirty="0">
                <a:solidFill>
                  <a:srgbClr val="222222"/>
                </a:solidFill>
                <a:latin typeface="Gill Sans"/>
              </a:rPr>
              <a:t>   •  Each rating you collect is one of many about the same target.</a:t>
            </a:r>
          </a:p>
          <a:p>
            <a:pPr algn="l"/>
            <a:endParaRPr sz="1800" b="0" i="0" dirty="0">
              <a:solidFill>
                <a:srgbClr val="222222"/>
              </a:solidFill>
              <a:latin typeface="Gill Sans"/>
            </a:endParaRPr>
          </a:p>
          <a:p>
            <a:pPr algn="l"/>
            <a:r>
              <a:rPr sz="1800" b="0" i="0" dirty="0">
                <a:solidFill>
                  <a:srgbClr val="222222"/>
                </a:solidFill>
                <a:latin typeface="Gill Sans"/>
              </a:rPr>
              <a:t>When errors are not independent, standard errors are wrong, p-values are wrong, and your inference is unreliable.</a:t>
            </a:r>
          </a:p>
          <a:p>
            <a:pPr algn="l"/>
            <a:endParaRPr lang="en-GB" dirty="0">
              <a:solidFill>
                <a:srgbClr val="222222"/>
              </a:solidFill>
              <a:latin typeface="Gill Sans"/>
            </a:endParaRPr>
          </a:p>
          <a:p>
            <a:pPr algn="l"/>
            <a:r>
              <a:rPr lang="en-GB" sz="1800" b="0" i="0" dirty="0">
                <a:solidFill>
                  <a:srgbClr val="222222"/>
                </a:solidFill>
                <a:latin typeface="Gill Sans"/>
              </a:rPr>
              <a:t>The field’s historic response to thi</a:t>
            </a:r>
            <a:r>
              <a:rPr lang="en-GB" dirty="0">
                <a:solidFill>
                  <a:srgbClr val="222222"/>
                </a:solidFill>
                <a:latin typeface="Gill Sans"/>
              </a:rPr>
              <a:t>s has been to collapse a source of variation in order to make this assumption tractable, but it means we have missed out on a lot of inference, and we see only part of the story in our data</a:t>
            </a:r>
            <a:endParaRPr sz="1800" b="0" i="0" dirty="0">
              <a:solidFill>
                <a:srgbClr val="222222"/>
              </a:solidFill>
              <a:latin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695" cy="685800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457200" y="2560320"/>
            <a:ext cx="11247120" cy="1828800"/>
          </a:xfrm>
          <a:prstGeom prst="rect">
            <a:avLst/>
          </a:prstGeom>
          <a:noFill/>
        </p:spPr>
        <p:txBody>
          <a:bodyPr wrap="square" lIns="45720" tIns="18288" rIns="45720" bIns="18288" anchor="t">
            <a:spAutoFit/>
          </a:bodyPr>
          <a:lstStyle/>
          <a:p>
            <a:pPr algn="ctr"/>
            <a:r>
              <a:rPr sz="11000" b="1" i="0" dirty="0">
                <a:solidFill>
                  <a:srgbClr val="FFFFFF"/>
                </a:solidFill>
                <a:latin typeface="Gill Sans"/>
              </a:rPr>
              <a:t>Break</a:t>
            </a:r>
          </a:p>
        </p:txBody>
      </p:sp>
      <p:sp>
        <p:nvSpPr>
          <p:cNvPr id="4" name="TextBox 3"/>
          <p:cNvSpPr txBox="1"/>
          <p:nvPr/>
        </p:nvSpPr>
        <p:spPr>
          <a:xfrm>
            <a:off x="457200" y="4114800"/>
            <a:ext cx="11247120" cy="406265"/>
          </a:xfrm>
          <a:prstGeom prst="rect">
            <a:avLst/>
          </a:prstGeom>
          <a:noFill/>
        </p:spPr>
        <p:txBody>
          <a:bodyPr wrap="square" lIns="45720" tIns="18288" rIns="45720" bIns="18288" anchor="t">
            <a:spAutoFit/>
          </a:bodyPr>
          <a:lstStyle/>
          <a:p>
            <a:pPr algn="ctr"/>
            <a:r>
              <a:rPr sz="2400" b="0" i="1" dirty="0">
                <a:solidFill>
                  <a:srgbClr val="CCDDFF"/>
                </a:solidFill>
                <a:latin typeface="Gill Sans"/>
              </a:rPr>
              <a:t>~10 minutes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695" cy="685800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457200" y="2377440"/>
            <a:ext cx="1645920" cy="73152"/>
          </a:xfrm>
          <a:prstGeom prst="rect">
            <a:avLst/>
          </a:prstGeom>
          <a:solidFill>
            <a:srgbClr val="D71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457200" y="2606040"/>
            <a:ext cx="11247120" cy="2011680"/>
          </a:xfrm>
          <a:prstGeom prst="rect">
            <a:avLst/>
          </a:prstGeom>
          <a:noFill/>
        </p:spPr>
        <p:txBody>
          <a:bodyPr wrap="square" lIns="45720" tIns="18288" rIns="45720" bIns="18288" anchor="t">
            <a:spAutoFit/>
          </a:bodyPr>
          <a:lstStyle/>
          <a:p>
            <a:pPr algn="l"/>
            <a:r>
              <a:rPr sz="4800" b="1" i="0">
                <a:solidFill>
                  <a:srgbClr val="FFFFFF"/>
                </a:solidFill>
                <a:latin typeface="Gill Sans"/>
              </a:rPr>
              <a:t>Part 2 — The Linear Mixed Model</a:t>
            </a:r>
          </a:p>
        </p:txBody>
      </p:sp>
      <p:sp>
        <p:nvSpPr>
          <p:cNvPr id="5" name="TextBox 4"/>
          <p:cNvSpPr txBox="1"/>
          <p:nvPr/>
        </p:nvSpPr>
        <p:spPr>
          <a:xfrm>
            <a:off x="457200" y="4754880"/>
            <a:ext cx="11247120" cy="1463040"/>
          </a:xfrm>
          <a:prstGeom prst="rect">
            <a:avLst/>
          </a:prstGeom>
          <a:noFill/>
        </p:spPr>
        <p:txBody>
          <a:bodyPr wrap="square" lIns="45720" tIns="18288" rIns="45720" bIns="18288" anchor="t">
            <a:spAutoFit/>
          </a:bodyPr>
          <a:lstStyle/>
          <a:p>
            <a:pPr algn="l"/>
            <a:r>
              <a:rPr sz="2200" b="0" i="1">
                <a:solidFill>
                  <a:srgbClr val="CCDDFF"/>
                </a:solidFill>
                <a:latin typeface="Gill Sans"/>
              </a:rPr>
              <a:t>The GLM, structured. Partial pooling. The sleep study, walked through.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What is a mixed model?</a:t>
            </a:r>
          </a:p>
        </p:txBody>
      </p:sp>
      <p:sp>
        <p:nvSpPr>
          <p:cNvPr id="3" name="TextBox 2"/>
          <p:cNvSpPr txBox="1"/>
          <p:nvPr/>
        </p:nvSpPr>
        <p:spPr>
          <a:xfrm>
            <a:off x="457200" y="1051560"/>
            <a:ext cx="11247120" cy="1052596"/>
          </a:xfrm>
          <a:prstGeom prst="rect">
            <a:avLst/>
          </a:prstGeom>
          <a:noFill/>
        </p:spPr>
        <p:txBody>
          <a:bodyPr wrap="square" lIns="45720" tIns="18288" rIns="45720" bIns="18288" anchor="t">
            <a:spAutoFit/>
          </a:bodyPr>
          <a:lstStyle/>
          <a:p>
            <a:pPr algn="l"/>
            <a:r>
              <a:rPr sz="2200" b="0" i="0" dirty="0">
                <a:solidFill>
                  <a:srgbClr val="222222"/>
                </a:solidFill>
                <a:latin typeface="Gill Sans"/>
              </a:rPr>
              <a:t>It is the GLM with one extra ingredient: random effects</a:t>
            </a:r>
            <a:r>
              <a:rPr lang="en-GB" sz="2200" b="0" i="0" dirty="0">
                <a:solidFill>
                  <a:srgbClr val="222222"/>
                </a:solidFill>
                <a:latin typeface="Gill Sans"/>
              </a:rPr>
              <a:t>!</a:t>
            </a:r>
          </a:p>
          <a:p>
            <a:pPr algn="l"/>
            <a:r>
              <a:rPr lang="en-GB" sz="2200" dirty="0">
                <a:solidFill>
                  <a:srgbClr val="222222"/>
                </a:solidFill>
                <a:latin typeface="Gill Sans"/>
              </a:rPr>
              <a:t>Everything we just covered applies to these models too</a:t>
            </a:r>
          </a:p>
          <a:p>
            <a:pPr algn="l"/>
            <a:r>
              <a:rPr lang="en-GB" sz="2200" b="0" i="0" dirty="0">
                <a:solidFill>
                  <a:srgbClr val="222222"/>
                </a:solidFill>
                <a:latin typeface="Gill Sans"/>
              </a:rPr>
              <a:t>Distinctions in naming:</a:t>
            </a:r>
            <a:endParaRPr sz="2200" b="0" i="0" dirty="0">
              <a:solidFill>
                <a:srgbClr val="222222"/>
              </a:solidFill>
              <a:latin typeface="Gill Sans"/>
            </a:endParaRPr>
          </a:p>
        </p:txBody>
      </p:sp>
      <p:sp>
        <p:nvSpPr>
          <p:cNvPr id="4" name="Rectangle 3"/>
          <p:cNvSpPr/>
          <p:nvPr/>
        </p:nvSpPr>
        <p:spPr>
          <a:xfrm>
            <a:off x="457200" y="2194560"/>
            <a:ext cx="5577840" cy="402336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40080" y="2286000"/>
            <a:ext cx="5303520" cy="548640"/>
          </a:xfrm>
          <a:prstGeom prst="rect">
            <a:avLst/>
          </a:prstGeom>
          <a:noFill/>
        </p:spPr>
        <p:txBody>
          <a:bodyPr wrap="square" lIns="45720" tIns="18288" rIns="45720" bIns="18288" anchor="t">
            <a:spAutoFit/>
          </a:bodyPr>
          <a:lstStyle/>
          <a:p>
            <a:pPr algn="l"/>
            <a:r>
              <a:rPr sz="2200" b="1" i="0">
                <a:solidFill>
                  <a:srgbClr val="1E2761"/>
                </a:solidFill>
                <a:latin typeface="Gill Sans"/>
              </a:rPr>
              <a:t>Fixed effects</a:t>
            </a:r>
          </a:p>
        </p:txBody>
      </p:sp>
      <p:sp>
        <p:nvSpPr>
          <p:cNvPr id="6" name="TextBox 5"/>
          <p:cNvSpPr txBox="1"/>
          <p:nvPr/>
        </p:nvSpPr>
        <p:spPr>
          <a:xfrm>
            <a:off x="640080" y="2926080"/>
            <a:ext cx="5303520" cy="3083921"/>
          </a:xfrm>
          <a:prstGeom prst="rect">
            <a:avLst/>
          </a:prstGeom>
          <a:noFill/>
        </p:spPr>
        <p:txBody>
          <a:bodyPr wrap="square" lIns="45720" tIns="18288" rIns="45720" bIns="18288" anchor="t">
            <a:spAutoFit/>
          </a:bodyPr>
          <a:lstStyle/>
          <a:p>
            <a:pPr algn="l"/>
            <a:r>
              <a:rPr sz="2200" b="0" i="0" dirty="0">
                <a:solidFill>
                  <a:srgbClr val="222222"/>
                </a:solidFill>
                <a:latin typeface="Gill Sans"/>
              </a:rPr>
              <a:t>What </a:t>
            </a:r>
            <a:r>
              <a:rPr lang="en-GB" sz="2200" b="0" i="0" dirty="0">
                <a:solidFill>
                  <a:srgbClr val="222222"/>
                </a:solidFill>
                <a:latin typeface="Gill Sans"/>
              </a:rPr>
              <a:t>we</a:t>
            </a:r>
            <a:r>
              <a:rPr sz="2200" b="0" i="0" dirty="0">
                <a:solidFill>
                  <a:srgbClr val="222222"/>
                </a:solidFill>
                <a:latin typeface="Gill Sans"/>
              </a:rPr>
              <a:t> already know</a:t>
            </a:r>
          </a:p>
          <a:p>
            <a:pPr algn="l"/>
            <a:endParaRPr sz="2200" b="0" i="0" dirty="0">
              <a:solidFill>
                <a:srgbClr val="222222"/>
              </a:solidFill>
              <a:latin typeface="Gill Sans"/>
            </a:endParaRPr>
          </a:p>
          <a:p>
            <a:pPr algn="l"/>
            <a:r>
              <a:rPr lang="en-GB" sz="2200" b="0" i="0" dirty="0">
                <a:solidFill>
                  <a:srgbClr val="222222"/>
                </a:solidFill>
                <a:latin typeface="Gill Sans"/>
              </a:rPr>
              <a:t>Defined as </a:t>
            </a:r>
            <a:r>
              <a:rPr lang="en-GB" sz="2200" dirty="0">
                <a:solidFill>
                  <a:srgbClr val="222222"/>
                </a:solidFill>
                <a:latin typeface="Gill Sans"/>
              </a:rPr>
              <a:t>t</a:t>
            </a:r>
            <a:r>
              <a:rPr sz="2200" b="0" i="0" dirty="0">
                <a:solidFill>
                  <a:srgbClr val="222222"/>
                </a:solidFill>
                <a:latin typeface="Gill Sans"/>
              </a:rPr>
              <a:t>he effect of a predictor across the whole population</a:t>
            </a:r>
          </a:p>
          <a:p>
            <a:pPr algn="l"/>
            <a:endParaRPr sz="2200" b="0" i="0" dirty="0">
              <a:solidFill>
                <a:srgbClr val="222222"/>
              </a:solidFill>
              <a:latin typeface="Gill Sans"/>
            </a:endParaRPr>
          </a:p>
          <a:p>
            <a:pPr algn="l"/>
            <a:r>
              <a:rPr sz="2200" b="0" i="0" dirty="0">
                <a:solidFill>
                  <a:srgbClr val="222222"/>
                </a:solidFill>
                <a:latin typeface="Gill Sans"/>
              </a:rPr>
              <a:t>These are the slopes and intercepts of the GLM</a:t>
            </a:r>
            <a:endParaRPr lang="en-GB" sz="2200" b="0" i="0" dirty="0">
              <a:solidFill>
                <a:srgbClr val="222222"/>
              </a:solidFill>
              <a:latin typeface="Gill Sans"/>
            </a:endParaRPr>
          </a:p>
          <a:p>
            <a:pPr algn="l"/>
            <a:endParaRPr lang="en-GB" sz="2200" dirty="0">
              <a:solidFill>
                <a:srgbClr val="222222"/>
              </a:solidFill>
              <a:latin typeface="Gill Sans"/>
            </a:endParaRPr>
          </a:p>
          <a:p>
            <a:pPr algn="l"/>
            <a:r>
              <a:rPr lang="en-GB" sz="2200" b="0" i="0" dirty="0">
                <a:solidFill>
                  <a:srgbClr val="222222"/>
                </a:solidFill>
                <a:latin typeface="Gill Sans"/>
              </a:rPr>
              <a:t>AKA population effects</a:t>
            </a:r>
            <a:endParaRPr sz="2200" b="0" i="0" dirty="0">
              <a:solidFill>
                <a:srgbClr val="222222"/>
              </a:solidFill>
              <a:latin typeface="Gill Sans"/>
            </a:endParaRPr>
          </a:p>
        </p:txBody>
      </p:sp>
      <p:sp>
        <p:nvSpPr>
          <p:cNvPr id="7" name="Rectangle 6"/>
          <p:cNvSpPr/>
          <p:nvPr/>
        </p:nvSpPr>
        <p:spPr>
          <a:xfrm>
            <a:off x="6217920" y="2194560"/>
            <a:ext cx="5577840" cy="4023360"/>
          </a:xfrm>
          <a:prstGeom prst="rect">
            <a:avLst/>
          </a:prstGeom>
          <a:solidFill>
            <a:srgbClr val="E8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6400800" y="2286000"/>
            <a:ext cx="5303520" cy="548640"/>
          </a:xfrm>
          <a:prstGeom prst="rect">
            <a:avLst/>
          </a:prstGeom>
          <a:noFill/>
        </p:spPr>
        <p:txBody>
          <a:bodyPr wrap="square" lIns="45720" tIns="18288" rIns="45720" bIns="18288" anchor="t">
            <a:spAutoFit/>
          </a:bodyPr>
          <a:lstStyle/>
          <a:p>
            <a:pPr algn="l"/>
            <a:r>
              <a:rPr sz="2200" b="1" i="0" dirty="0">
                <a:solidFill>
                  <a:srgbClr val="2C7BB6"/>
                </a:solidFill>
                <a:latin typeface="Gill Sans"/>
              </a:rPr>
              <a:t>Random effects</a:t>
            </a:r>
          </a:p>
        </p:txBody>
      </p:sp>
      <p:sp>
        <p:nvSpPr>
          <p:cNvPr id="9" name="TextBox 8"/>
          <p:cNvSpPr txBox="1"/>
          <p:nvPr/>
        </p:nvSpPr>
        <p:spPr>
          <a:xfrm>
            <a:off x="6400800" y="2733040"/>
            <a:ext cx="5303520" cy="3422475"/>
          </a:xfrm>
          <a:prstGeom prst="rect">
            <a:avLst/>
          </a:prstGeom>
          <a:noFill/>
        </p:spPr>
        <p:txBody>
          <a:bodyPr wrap="square" lIns="45720" tIns="18288" rIns="45720" bIns="18288" anchor="t">
            <a:spAutoFit/>
          </a:bodyPr>
          <a:lstStyle/>
          <a:p>
            <a:pPr algn="l"/>
            <a:r>
              <a:rPr lang="en-GB" sz="2200" b="0" i="0" dirty="0">
                <a:solidFill>
                  <a:srgbClr val="222222"/>
                </a:solidFill>
                <a:latin typeface="Gill Sans"/>
              </a:rPr>
              <a:t>The new piece that solves the independence problem</a:t>
            </a:r>
          </a:p>
          <a:p>
            <a:pPr algn="l"/>
            <a:endParaRPr sz="2200" b="0" i="0" dirty="0">
              <a:solidFill>
                <a:srgbClr val="222222"/>
              </a:solidFill>
              <a:latin typeface="Gill Sans"/>
            </a:endParaRPr>
          </a:p>
          <a:p>
            <a:pPr algn="l"/>
            <a:r>
              <a:rPr sz="2200" b="0" i="0" dirty="0">
                <a:solidFill>
                  <a:srgbClr val="222222"/>
                </a:solidFill>
                <a:latin typeface="Gill Sans"/>
              </a:rPr>
              <a:t>Variation around the fixed effects, for each cluster or group in the data.</a:t>
            </a:r>
          </a:p>
          <a:p>
            <a:pPr algn="l"/>
            <a:endParaRPr sz="2200" b="0" i="0" dirty="0">
              <a:solidFill>
                <a:srgbClr val="222222"/>
              </a:solidFill>
              <a:latin typeface="Gill Sans"/>
            </a:endParaRPr>
          </a:p>
          <a:p>
            <a:pPr algn="l"/>
            <a:r>
              <a:rPr sz="2200" b="0" i="0" dirty="0">
                <a:solidFill>
                  <a:srgbClr val="222222"/>
                </a:solidFill>
                <a:latin typeface="Gill Sans"/>
              </a:rPr>
              <a:t>They exist to account for the non-independence of clustered data.</a:t>
            </a:r>
            <a:endParaRPr lang="en-GB" sz="2200" b="0" i="0" dirty="0">
              <a:solidFill>
                <a:srgbClr val="222222"/>
              </a:solidFill>
              <a:latin typeface="Gill Sans"/>
            </a:endParaRPr>
          </a:p>
          <a:p>
            <a:pPr algn="l"/>
            <a:endParaRPr lang="en-GB" sz="2200" b="0" i="0" dirty="0">
              <a:solidFill>
                <a:srgbClr val="222222"/>
              </a:solidFill>
              <a:latin typeface="Gill Sans"/>
            </a:endParaRPr>
          </a:p>
          <a:p>
            <a:pPr algn="l"/>
            <a:r>
              <a:rPr lang="en-GB" sz="2200" dirty="0">
                <a:solidFill>
                  <a:srgbClr val="222222"/>
                </a:solidFill>
                <a:latin typeface="Gill Sans"/>
              </a:rPr>
              <a:t>AKA “group-specific”</a:t>
            </a:r>
            <a:endParaRPr sz="2200" b="0" i="0" dirty="0">
              <a:solidFill>
                <a:srgbClr val="222222"/>
              </a:solidFill>
              <a:latin typeface="Gill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Hierarchies are everywhere</a:t>
            </a:r>
          </a:p>
        </p:txBody>
      </p:sp>
      <p:sp>
        <p:nvSpPr>
          <p:cNvPr id="3" name="TextBox 2"/>
          <p:cNvSpPr txBox="1"/>
          <p:nvPr/>
        </p:nvSpPr>
        <p:spPr>
          <a:xfrm>
            <a:off x="457200" y="1188720"/>
            <a:ext cx="11247120" cy="548640"/>
          </a:xfrm>
          <a:prstGeom prst="rect">
            <a:avLst/>
          </a:prstGeom>
          <a:noFill/>
        </p:spPr>
        <p:txBody>
          <a:bodyPr wrap="square" lIns="45720" tIns="18288" rIns="45720" bIns="18288" anchor="t">
            <a:spAutoFit/>
          </a:bodyPr>
          <a:lstStyle/>
          <a:p>
            <a:pPr algn="l"/>
            <a:r>
              <a:rPr sz="1800" b="0" i="1">
                <a:solidFill>
                  <a:srgbClr val="666666"/>
                </a:solidFill>
                <a:latin typeface="Gill Sans"/>
              </a:rPr>
              <a:t>Once you see them, you cannot un-see them.</a:t>
            </a:r>
          </a:p>
        </p:txBody>
      </p:sp>
      <p:sp>
        <p:nvSpPr>
          <p:cNvPr id="4" name="Rectangle 3"/>
          <p:cNvSpPr/>
          <p:nvPr/>
        </p:nvSpPr>
        <p:spPr>
          <a:xfrm>
            <a:off x="457200" y="1920240"/>
            <a:ext cx="5486400" cy="13716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40080" y="2011680"/>
            <a:ext cx="5120640" cy="548640"/>
          </a:xfrm>
          <a:prstGeom prst="rect">
            <a:avLst/>
          </a:prstGeom>
          <a:noFill/>
        </p:spPr>
        <p:txBody>
          <a:bodyPr wrap="square" lIns="45720" tIns="18288" rIns="45720" bIns="18288" anchor="t">
            <a:spAutoFit/>
          </a:bodyPr>
          <a:lstStyle/>
          <a:p>
            <a:pPr algn="l"/>
            <a:r>
              <a:rPr sz="2000" b="1" i="0">
                <a:solidFill>
                  <a:srgbClr val="1E2761"/>
                </a:solidFill>
                <a:latin typeface="Gill Sans"/>
              </a:rPr>
              <a:t>Education</a:t>
            </a:r>
          </a:p>
        </p:txBody>
      </p:sp>
      <p:sp>
        <p:nvSpPr>
          <p:cNvPr id="6" name="TextBox 5"/>
          <p:cNvSpPr txBox="1"/>
          <p:nvPr/>
        </p:nvSpPr>
        <p:spPr>
          <a:xfrm>
            <a:off x="640080" y="2560320"/>
            <a:ext cx="5120640" cy="283154"/>
          </a:xfrm>
          <a:prstGeom prst="rect">
            <a:avLst/>
          </a:prstGeom>
          <a:noFill/>
        </p:spPr>
        <p:txBody>
          <a:bodyPr wrap="square" lIns="45720" tIns="18288" rIns="45720" bIns="18288" anchor="t">
            <a:spAutoFit/>
          </a:bodyPr>
          <a:lstStyle/>
          <a:p>
            <a:pPr algn="l"/>
            <a:r>
              <a:rPr sz="1600" b="0" i="0" dirty="0">
                <a:solidFill>
                  <a:srgbClr val="222222"/>
                </a:solidFill>
                <a:latin typeface="Gill Sans"/>
              </a:rPr>
              <a:t>Pupils → classrooms → schools </a:t>
            </a:r>
          </a:p>
        </p:txBody>
      </p:sp>
      <p:sp>
        <p:nvSpPr>
          <p:cNvPr id="7" name="Rectangle 6"/>
          <p:cNvSpPr/>
          <p:nvPr/>
        </p:nvSpPr>
        <p:spPr>
          <a:xfrm>
            <a:off x="6217920" y="1920240"/>
            <a:ext cx="5486400" cy="13716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6400800" y="2011680"/>
            <a:ext cx="5120640" cy="548640"/>
          </a:xfrm>
          <a:prstGeom prst="rect">
            <a:avLst/>
          </a:prstGeom>
          <a:noFill/>
        </p:spPr>
        <p:txBody>
          <a:bodyPr wrap="square" lIns="45720" tIns="18288" rIns="45720" bIns="18288" anchor="t">
            <a:spAutoFit/>
          </a:bodyPr>
          <a:lstStyle/>
          <a:p>
            <a:pPr algn="l"/>
            <a:r>
              <a:rPr sz="2000" b="1" i="0">
                <a:solidFill>
                  <a:srgbClr val="1E2761"/>
                </a:solidFill>
                <a:latin typeface="Gill Sans"/>
              </a:rPr>
              <a:t>Healthcare</a:t>
            </a:r>
          </a:p>
        </p:txBody>
      </p:sp>
      <p:sp>
        <p:nvSpPr>
          <p:cNvPr id="9" name="TextBox 8"/>
          <p:cNvSpPr txBox="1"/>
          <p:nvPr/>
        </p:nvSpPr>
        <p:spPr>
          <a:xfrm>
            <a:off x="6400800" y="2560320"/>
            <a:ext cx="5120640" cy="640080"/>
          </a:xfrm>
          <a:prstGeom prst="rect">
            <a:avLst/>
          </a:prstGeom>
          <a:noFill/>
        </p:spPr>
        <p:txBody>
          <a:bodyPr wrap="square" lIns="45720" tIns="18288" rIns="45720" bIns="18288" anchor="t">
            <a:spAutoFit/>
          </a:bodyPr>
          <a:lstStyle/>
          <a:p>
            <a:pPr algn="l"/>
            <a:r>
              <a:rPr sz="1600" b="0" i="0">
                <a:solidFill>
                  <a:srgbClr val="222222"/>
                </a:solidFill>
                <a:latin typeface="Gill Sans"/>
              </a:rPr>
              <a:t>Patients → clinicians → wards → hospitals</a:t>
            </a:r>
          </a:p>
        </p:txBody>
      </p:sp>
      <p:sp>
        <p:nvSpPr>
          <p:cNvPr id="10" name="Rectangle 9"/>
          <p:cNvSpPr/>
          <p:nvPr/>
        </p:nvSpPr>
        <p:spPr>
          <a:xfrm>
            <a:off x="457200" y="3474720"/>
            <a:ext cx="5486400" cy="13716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640080" y="3566160"/>
            <a:ext cx="5120640" cy="548640"/>
          </a:xfrm>
          <a:prstGeom prst="rect">
            <a:avLst/>
          </a:prstGeom>
          <a:noFill/>
        </p:spPr>
        <p:txBody>
          <a:bodyPr wrap="square" lIns="45720" tIns="18288" rIns="45720" bIns="18288" anchor="t">
            <a:spAutoFit/>
          </a:bodyPr>
          <a:lstStyle/>
          <a:p>
            <a:pPr algn="l"/>
            <a:r>
              <a:rPr sz="2000" b="1" i="0">
                <a:solidFill>
                  <a:srgbClr val="1E2761"/>
                </a:solidFill>
                <a:latin typeface="Gill Sans"/>
              </a:rPr>
              <a:t>Experimental psych</a:t>
            </a:r>
          </a:p>
        </p:txBody>
      </p:sp>
      <p:sp>
        <p:nvSpPr>
          <p:cNvPr id="12" name="TextBox 11"/>
          <p:cNvSpPr txBox="1"/>
          <p:nvPr/>
        </p:nvSpPr>
        <p:spPr>
          <a:xfrm>
            <a:off x="640080" y="4114800"/>
            <a:ext cx="5120640" cy="640080"/>
          </a:xfrm>
          <a:prstGeom prst="rect">
            <a:avLst/>
          </a:prstGeom>
          <a:noFill/>
        </p:spPr>
        <p:txBody>
          <a:bodyPr wrap="square" lIns="45720" tIns="18288" rIns="45720" bIns="18288" anchor="t">
            <a:spAutoFit/>
          </a:bodyPr>
          <a:lstStyle/>
          <a:p>
            <a:pPr algn="l"/>
            <a:r>
              <a:rPr sz="1600" b="0" i="0">
                <a:solidFill>
                  <a:srgbClr val="222222"/>
                </a:solidFill>
                <a:latin typeface="Gill Sans"/>
              </a:rPr>
              <a:t>Trials → participants → labs</a:t>
            </a:r>
          </a:p>
        </p:txBody>
      </p:sp>
      <p:sp>
        <p:nvSpPr>
          <p:cNvPr id="13" name="Rectangle 12"/>
          <p:cNvSpPr/>
          <p:nvPr/>
        </p:nvSpPr>
        <p:spPr>
          <a:xfrm>
            <a:off x="6217920" y="3474720"/>
            <a:ext cx="5486400" cy="13716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6400800" y="3566160"/>
            <a:ext cx="5120640" cy="548640"/>
          </a:xfrm>
          <a:prstGeom prst="rect">
            <a:avLst/>
          </a:prstGeom>
          <a:noFill/>
        </p:spPr>
        <p:txBody>
          <a:bodyPr wrap="square" lIns="45720" tIns="18288" rIns="45720" bIns="18288" anchor="t">
            <a:spAutoFit/>
          </a:bodyPr>
          <a:lstStyle/>
          <a:p>
            <a:pPr algn="l"/>
            <a:r>
              <a:rPr sz="2000" b="1" i="0">
                <a:solidFill>
                  <a:srgbClr val="1E2761"/>
                </a:solidFill>
                <a:latin typeface="Gill Sans"/>
              </a:rPr>
              <a:t>Social</a:t>
            </a:r>
          </a:p>
        </p:txBody>
      </p:sp>
      <p:sp>
        <p:nvSpPr>
          <p:cNvPr id="15" name="TextBox 14"/>
          <p:cNvSpPr txBox="1"/>
          <p:nvPr/>
        </p:nvSpPr>
        <p:spPr>
          <a:xfrm>
            <a:off x="6400800" y="4114800"/>
            <a:ext cx="5120640" cy="640080"/>
          </a:xfrm>
          <a:prstGeom prst="rect">
            <a:avLst/>
          </a:prstGeom>
          <a:noFill/>
        </p:spPr>
        <p:txBody>
          <a:bodyPr wrap="square" lIns="45720" tIns="18288" rIns="45720" bIns="18288" anchor="t">
            <a:spAutoFit/>
          </a:bodyPr>
          <a:lstStyle/>
          <a:p>
            <a:pPr algn="l"/>
            <a:r>
              <a:rPr sz="1600" b="0" i="0">
                <a:solidFill>
                  <a:srgbClr val="222222"/>
                </a:solidFill>
                <a:latin typeface="Gill Sans"/>
              </a:rPr>
              <a:t>Individuals → families → neighbourhoods</a:t>
            </a:r>
          </a:p>
        </p:txBody>
      </p:sp>
      <p:sp>
        <p:nvSpPr>
          <p:cNvPr id="16" name="Rectangle 15"/>
          <p:cNvSpPr/>
          <p:nvPr/>
        </p:nvSpPr>
        <p:spPr>
          <a:xfrm>
            <a:off x="457200" y="5029200"/>
            <a:ext cx="5486400" cy="13716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640080" y="5120640"/>
            <a:ext cx="5120640" cy="548640"/>
          </a:xfrm>
          <a:prstGeom prst="rect">
            <a:avLst/>
          </a:prstGeom>
          <a:noFill/>
        </p:spPr>
        <p:txBody>
          <a:bodyPr wrap="square" lIns="45720" tIns="18288" rIns="45720" bIns="18288" anchor="t">
            <a:spAutoFit/>
          </a:bodyPr>
          <a:lstStyle/>
          <a:p>
            <a:pPr algn="l"/>
            <a:r>
              <a:rPr sz="2000" b="1" i="0" dirty="0">
                <a:solidFill>
                  <a:srgbClr val="1E2761"/>
                </a:solidFill>
                <a:latin typeface="Gill Sans"/>
              </a:rPr>
              <a:t>Ratings research</a:t>
            </a:r>
          </a:p>
        </p:txBody>
      </p:sp>
      <p:sp>
        <p:nvSpPr>
          <p:cNvPr id="18" name="TextBox 17"/>
          <p:cNvSpPr txBox="1"/>
          <p:nvPr/>
        </p:nvSpPr>
        <p:spPr>
          <a:xfrm>
            <a:off x="640080" y="5669280"/>
            <a:ext cx="5120640" cy="640080"/>
          </a:xfrm>
          <a:prstGeom prst="rect">
            <a:avLst/>
          </a:prstGeom>
          <a:noFill/>
        </p:spPr>
        <p:txBody>
          <a:bodyPr wrap="square" lIns="45720" tIns="18288" rIns="45720" bIns="18288" anchor="t">
            <a:spAutoFit/>
          </a:bodyPr>
          <a:lstStyle/>
          <a:p>
            <a:pPr algn="l"/>
            <a:r>
              <a:rPr sz="1600" b="0" i="0">
                <a:solidFill>
                  <a:srgbClr val="222222"/>
                </a:solidFill>
                <a:latin typeface="Gill Sans"/>
              </a:rPr>
              <a:t>Ratings → raters × targets</a:t>
            </a:r>
          </a:p>
        </p:txBody>
      </p:sp>
      <p:sp>
        <p:nvSpPr>
          <p:cNvPr id="19" name="Rectangle 18"/>
          <p:cNvSpPr/>
          <p:nvPr/>
        </p:nvSpPr>
        <p:spPr>
          <a:xfrm>
            <a:off x="6217920" y="5029200"/>
            <a:ext cx="5486400" cy="13716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TextBox 19"/>
          <p:cNvSpPr txBox="1"/>
          <p:nvPr/>
        </p:nvSpPr>
        <p:spPr>
          <a:xfrm>
            <a:off x="6400800" y="5120640"/>
            <a:ext cx="5120640" cy="548640"/>
          </a:xfrm>
          <a:prstGeom prst="rect">
            <a:avLst/>
          </a:prstGeom>
          <a:noFill/>
        </p:spPr>
        <p:txBody>
          <a:bodyPr wrap="square" lIns="45720" tIns="18288" rIns="45720" bIns="18288" anchor="t">
            <a:spAutoFit/>
          </a:bodyPr>
          <a:lstStyle/>
          <a:p>
            <a:pPr algn="l"/>
            <a:r>
              <a:rPr sz="2000" b="1" i="0">
                <a:solidFill>
                  <a:srgbClr val="1E2761"/>
                </a:solidFill>
                <a:latin typeface="Gill Sans"/>
              </a:rPr>
              <a:t>Longitudinal</a:t>
            </a:r>
          </a:p>
        </p:txBody>
      </p:sp>
      <p:sp>
        <p:nvSpPr>
          <p:cNvPr id="21" name="TextBox 20"/>
          <p:cNvSpPr txBox="1"/>
          <p:nvPr/>
        </p:nvSpPr>
        <p:spPr>
          <a:xfrm>
            <a:off x="6400800" y="5669280"/>
            <a:ext cx="5120640" cy="640080"/>
          </a:xfrm>
          <a:prstGeom prst="rect">
            <a:avLst/>
          </a:prstGeom>
          <a:noFill/>
        </p:spPr>
        <p:txBody>
          <a:bodyPr wrap="square" lIns="45720" tIns="18288" rIns="45720" bIns="18288" anchor="t">
            <a:spAutoFit/>
          </a:bodyPr>
          <a:lstStyle/>
          <a:p>
            <a:pPr algn="l"/>
            <a:r>
              <a:rPr sz="1600" b="0" i="0">
                <a:solidFill>
                  <a:srgbClr val="222222"/>
                </a:solidFill>
                <a:latin typeface="Gill Sans"/>
              </a:rPr>
              <a:t>Measurements → person → cohort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Benefits &amp; costs</a:t>
            </a:r>
          </a:p>
        </p:txBody>
      </p:sp>
      <p:sp>
        <p:nvSpPr>
          <p:cNvPr id="3" name="Rectangle 2"/>
          <p:cNvSpPr/>
          <p:nvPr/>
        </p:nvSpPr>
        <p:spPr>
          <a:xfrm>
            <a:off x="457200" y="1280160"/>
            <a:ext cx="5577840" cy="5029200"/>
          </a:xfrm>
          <a:prstGeom prst="rect">
            <a:avLst/>
          </a:prstGeom>
          <a:solidFill>
            <a:srgbClr val="E6F3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640080" y="1371600"/>
            <a:ext cx="5303520" cy="548640"/>
          </a:xfrm>
          <a:prstGeom prst="rect">
            <a:avLst/>
          </a:prstGeom>
          <a:noFill/>
        </p:spPr>
        <p:txBody>
          <a:bodyPr wrap="square" lIns="45720" tIns="18288" rIns="45720" bIns="18288" anchor="t">
            <a:spAutoFit/>
          </a:bodyPr>
          <a:lstStyle/>
          <a:p>
            <a:pPr algn="l"/>
            <a:r>
              <a:rPr sz="2200" b="1" i="0">
                <a:solidFill>
                  <a:srgbClr val="057076"/>
                </a:solidFill>
                <a:latin typeface="Gill Sans"/>
              </a:rPr>
              <a:t>Benefits</a:t>
            </a:r>
          </a:p>
        </p:txBody>
      </p:sp>
      <p:sp>
        <p:nvSpPr>
          <p:cNvPr id="5" name="TextBox 4"/>
          <p:cNvSpPr txBox="1"/>
          <p:nvPr/>
        </p:nvSpPr>
        <p:spPr>
          <a:xfrm>
            <a:off x="640080" y="2011680"/>
            <a:ext cx="5303520" cy="4345805"/>
          </a:xfrm>
          <a:prstGeom prst="rect">
            <a:avLst/>
          </a:prstGeom>
          <a:noFill/>
        </p:spPr>
        <p:txBody>
          <a:bodyPr wrap="square" lIns="45720" tIns="18288" rIns="45720" bIns="18288" anchor="t">
            <a:spAutoFit/>
          </a:bodyPr>
          <a:lstStyle/>
          <a:p>
            <a:pPr algn="l"/>
            <a:r>
              <a:rPr sz="2000" b="0" i="0" dirty="0">
                <a:solidFill>
                  <a:srgbClr val="222222"/>
                </a:solidFill>
                <a:latin typeface="Gill Sans"/>
              </a:rPr>
              <a:t>• More accurate model of the data-generating process</a:t>
            </a:r>
          </a:p>
          <a:p>
            <a:pPr algn="l"/>
            <a:endParaRPr sz="2000" b="0" i="0" dirty="0">
              <a:solidFill>
                <a:srgbClr val="222222"/>
              </a:solidFill>
              <a:latin typeface="Gill Sans"/>
            </a:endParaRPr>
          </a:p>
          <a:p>
            <a:pPr algn="l"/>
            <a:r>
              <a:rPr sz="2000" b="0" i="0" dirty="0">
                <a:solidFill>
                  <a:srgbClr val="222222"/>
                </a:solidFill>
                <a:latin typeface="Gill Sans"/>
              </a:rPr>
              <a:t>• You can answer previously impossible questions </a:t>
            </a:r>
            <a:r>
              <a:rPr lang="en-GB" sz="2000" dirty="0">
                <a:solidFill>
                  <a:srgbClr val="222222"/>
                </a:solidFill>
                <a:latin typeface="Gill Sans"/>
              </a:rPr>
              <a:t>(examples coming up)</a:t>
            </a:r>
          </a:p>
          <a:p>
            <a:pPr algn="l"/>
            <a:endParaRPr sz="2000" b="0" i="0" dirty="0">
              <a:solidFill>
                <a:srgbClr val="222222"/>
              </a:solidFill>
              <a:latin typeface="Gill Sans"/>
            </a:endParaRPr>
          </a:p>
          <a:p>
            <a:pPr algn="l"/>
            <a:r>
              <a:rPr sz="2000" b="0" i="0" dirty="0">
                <a:solidFill>
                  <a:srgbClr val="222222"/>
                </a:solidFill>
                <a:latin typeface="Gill Sans"/>
              </a:rPr>
              <a:t>• </a:t>
            </a:r>
            <a:r>
              <a:rPr lang="en-GB" sz="2000" b="0" i="0" dirty="0">
                <a:solidFill>
                  <a:srgbClr val="222222"/>
                </a:solidFill>
                <a:latin typeface="Gill Sans"/>
              </a:rPr>
              <a:t>Estimates </a:t>
            </a:r>
            <a:r>
              <a:rPr sz="2000" b="0" i="0" dirty="0">
                <a:solidFill>
                  <a:srgbClr val="222222"/>
                </a:solidFill>
                <a:latin typeface="Gill Sans"/>
              </a:rPr>
              <a:t>of cluster-level variability</a:t>
            </a:r>
          </a:p>
          <a:p>
            <a:pPr algn="l"/>
            <a:endParaRPr sz="2000" b="0" i="0" dirty="0">
              <a:solidFill>
                <a:srgbClr val="222222"/>
              </a:solidFill>
              <a:latin typeface="Gill Sans"/>
            </a:endParaRPr>
          </a:p>
          <a:p>
            <a:pPr algn="l"/>
            <a:r>
              <a:rPr sz="2000" b="0" i="0" dirty="0">
                <a:solidFill>
                  <a:srgbClr val="222222"/>
                </a:solidFill>
                <a:latin typeface="Gill Sans"/>
              </a:rPr>
              <a:t>• Graceful with missing or unbalanced data</a:t>
            </a:r>
            <a:r>
              <a:rPr lang="en-GB" sz="2000" b="0" i="0" dirty="0">
                <a:solidFill>
                  <a:srgbClr val="222222"/>
                </a:solidFill>
                <a:latin typeface="Gill Sans"/>
              </a:rPr>
              <a:t> – the model doesn’t mind if some participants don’t complete everything</a:t>
            </a:r>
            <a:endParaRPr sz="2000" b="0" i="0" dirty="0">
              <a:solidFill>
                <a:srgbClr val="222222"/>
              </a:solidFill>
              <a:latin typeface="Gill Sans"/>
            </a:endParaRPr>
          </a:p>
          <a:p>
            <a:pPr algn="l"/>
            <a:endParaRPr sz="2000" b="0" i="0" dirty="0">
              <a:solidFill>
                <a:srgbClr val="222222"/>
              </a:solidFill>
              <a:latin typeface="Gill Sans"/>
            </a:endParaRPr>
          </a:p>
          <a:p>
            <a:pPr algn="l"/>
            <a:r>
              <a:rPr sz="2000" b="0" i="0" dirty="0">
                <a:solidFill>
                  <a:srgbClr val="222222"/>
                </a:solidFill>
                <a:latin typeface="Gill Sans"/>
              </a:rPr>
              <a:t>• Partial pooling: individuals and population learn from each other</a:t>
            </a:r>
            <a:r>
              <a:rPr lang="en-GB" sz="2000" b="0" i="0" dirty="0">
                <a:solidFill>
                  <a:srgbClr val="222222"/>
                </a:solidFill>
                <a:latin typeface="Gill Sans"/>
              </a:rPr>
              <a:t>, and estimates are more robust</a:t>
            </a:r>
            <a:endParaRPr sz="2000" b="0" i="0" dirty="0">
              <a:solidFill>
                <a:srgbClr val="222222"/>
              </a:solidFill>
              <a:latin typeface="Gill Sans"/>
            </a:endParaRPr>
          </a:p>
        </p:txBody>
      </p:sp>
      <p:sp>
        <p:nvSpPr>
          <p:cNvPr id="6" name="Rectangle 5"/>
          <p:cNvSpPr/>
          <p:nvPr/>
        </p:nvSpPr>
        <p:spPr>
          <a:xfrm>
            <a:off x="6217920" y="1280160"/>
            <a:ext cx="5577840" cy="5029200"/>
          </a:xfrm>
          <a:prstGeom prst="rect">
            <a:avLst/>
          </a:prstGeom>
          <a:solidFill>
            <a:srgbClr val="FEEE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6400800" y="1371600"/>
            <a:ext cx="5303520" cy="548640"/>
          </a:xfrm>
          <a:prstGeom prst="rect">
            <a:avLst/>
          </a:prstGeom>
          <a:noFill/>
        </p:spPr>
        <p:txBody>
          <a:bodyPr wrap="square" lIns="45720" tIns="18288" rIns="45720" bIns="18288" anchor="t">
            <a:spAutoFit/>
          </a:bodyPr>
          <a:lstStyle/>
          <a:p>
            <a:pPr algn="l"/>
            <a:r>
              <a:rPr sz="2200" b="1" i="0">
                <a:solidFill>
                  <a:srgbClr val="D7191C"/>
                </a:solidFill>
                <a:latin typeface="Gill Sans"/>
              </a:rPr>
              <a:t>Costs</a:t>
            </a:r>
          </a:p>
        </p:txBody>
      </p:sp>
      <p:sp>
        <p:nvSpPr>
          <p:cNvPr id="8" name="TextBox 7"/>
          <p:cNvSpPr txBox="1"/>
          <p:nvPr/>
        </p:nvSpPr>
        <p:spPr>
          <a:xfrm>
            <a:off x="6400800" y="2011680"/>
            <a:ext cx="5303520" cy="4038029"/>
          </a:xfrm>
          <a:prstGeom prst="rect">
            <a:avLst/>
          </a:prstGeom>
          <a:noFill/>
        </p:spPr>
        <p:txBody>
          <a:bodyPr wrap="square" lIns="45720" tIns="18288" rIns="45720" bIns="18288" anchor="t">
            <a:spAutoFit/>
          </a:bodyPr>
          <a:lstStyle/>
          <a:p>
            <a:r>
              <a:rPr sz="2000" b="0" i="0" dirty="0">
                <a:solidFill>
                  <a:srgbClr val="222222"/>
                </a:solidFill>
                <a:latin typeface="Gill Sans"/>
              </a:rPr>
              <a:t>• </a:t>
            </a:r>
            <a:r>
              <a:rPr lang="en-GB" sz="2000" dirty="0">
                <a:solidFill>
                  <a:srgbClr val="222222"/>
                </a:solidFill>
                <a:latin typeface="Gill Sans"/>
              </a:rPr>
              <a:t>More accurate model of the data-generating process! </a:t>
            </a:r>
            <a:r>
              <a:rPr sz="2000" b="0" i="0" dirty="0">
                <a:solidFill>
                  <a:srgbClr val="222222"/>
                </a:solidFill>
                <a:latin typeface="Gill Sans"/>
              </a:rPr>
              <a:t>You have</a:t>
            </a:r>
            <a:r>
              <a:rPr lang="en-GB" sz="2000" b="0" i="0" dirty="0">
                <a:solidFill>
                  <a:srgbClr val="222222"/>
                </a:solidFill>
                <a:latin typeface="Gill Sans"/>
              </a:rPr>
              <a:t> </a:t>
            </a:r>
            <a:r>
              <a:rPr sz="2000" b="0" i="0" dirty="0">
                <a:solidFill>
                  <a:srgbClr val="222222"/>
                </a:solidFill>
                <a:latin typeface="Gill Sans"/>
              </a:rPr>
              <a:t>to think </a:t>
            </a:r>
            <a:r>
              <a:rPr lang="en-GB" sz="2000" b="0" i="0" dirty="0">
                <a:solidFill>
                  <a:srgbClr val="222222"/>
                </a:solidFill>
                <a:latin typeface="Gill Sans"/>
              </a:rPr>
              <a:t>hard </a:t>
            </a:r>
            <a:r>
              <a:rPr sz="2000" b="0" i="0" dirty="0">
                <a:solidFill>
                  <a:srgbClr val="222222"/>
                </a:solidFill>
                <a:latin typeface="Gill Sans"/>
              </a:rPr>
              <a:t>about your</a:t>
            </a:r>
            <a:r>
              <a:rPr lang="en-GB" sz="2000" b="0" i="0" dirty="0">
                <a:solidFill>
                  <a:srgbClr val="222222"/>
                </a:solidFill>
                <a:latin typeface="Gill Sans"/>
              </a:rPr>
              <a:t> model structure, both fixed and random</a:t>
            </a:r>
            <a:endParaRPr sz="2000" b="0" i="0" dirty="0">
              <a:solidFill>
                <a:srgbClr val="222222"/>
              </a:solidFill>
              <a:latin typeface="Gill Sans"/>
            </a:endParaRPr>
          </a:p>
          <a:p>
            <a:pPr algn="l"/>
            <a:endParaRPr sz="2000" b="0" i="0" dirty="0">
              <a:solidFill>
                <a:srgbClr val="222222"/>
              </a:solidFill>
              <a:latin typeface="Gill Sans"/>
            </a:endParaRPr>
          </a:p>
          <a:p>
            <a:pPr algn="l"/>
            <a:r>
              <a:rPr sz="2000" b="0" i="0" dirty="0">
                <a:solidFill>
                  <a:srgbClr val="222222"/>
                </a:solidFill>
                <a:latin typeface="Gill Sans"/>
              </a:rPr>
              <a:t>• No canned recipe — every dataset is a</a:t>
            </a:r>
            <a:r>
              <a:rPr lang="en-GB" sz="2000" b="0" i="0" dirty="0">
                <a:solidFill>
                  <a:srgbClr val="222222"/>
                </a:solidFill>
                <a:latin typeface="Gill Sans"/>
              </a:rPr>
              <a:t> new, </a:t>
            </a:r>
            <a:r>
              <a:rPr sz="2000" b="0" i="0" dirty="0">
                <a:solidFill>
                  <a:srgbClr val="222222"/>
                </a:solidFill>
                <a:latin typeface="Gill Sans"/>
              </a:rPr>
              <a:t>small modelling problem</a:t>
            </a:r>
          </a:p>
          <a:p>
            <a:pPr algn="l"/>
            <a:endParaRPr sz="2000" b="0" i="0" dirty="0">
              <a:solidFill>
                <a:srgbClr val="222222"/>
              </a:solidFill>
              <a:latin typeface="Gill Sans"/>
            </a:endParaRPr>
          </a:p>
          <a:p>
            <a:pPr algn="l"/>
            <a:r>
              <a:rPr sz="2000" b="0" i="0" dirty="0">
                <a:solidFill>
                  <a:srgbClr val="222222"/>
                </a:solidFill>
                <a:latin typeface="Gill Sans"/>
              </a:rPr>
              <a:t>• Effect sizes (R²) are harder to define</a:t>
            </a:r>
          </a:p>
          <a:p>
            <a:pPr algn="l"/>
            <a:endParaRPr sz="2000" b="0" i="0" dirty="0">
              <a:solidFill>
                <a:srgbClr val="222222"/>
              </a:solidFill>
              <a:latin typeface="Gill Sans"/>
            </a:endParaRPr>
          </a:p>
          <a:p>
            <a:pPr algn="l"/>
            <a:r>
              <a:rPr sz="2000" b="0" i="0" dirty="0">
                <a:solidFill>
                  <a:srgbClr val="222222"/>
                </a:solidFill>
                <a:latin typeface="Gill Sans"/>
              </a:rPr>
              <a:t>• Power analysis has no closed form</a:t>
            </a:r>
          </a:p>
          <a:p>
            <a:pPr algn="l"/>
            <a:endParaRPr sz="2000" b="0" i="0" dirty="0">
              <a:solidFill>
                <a:srgbClr val="222222"/>
              </a:solidFill>
              <a:latin typeface="Gill Sans"/>
            </a:endParaRPr>
          </a:p>
          <a:p>
            <a:pPr algn="l"/>
            <a:r>
              <a:rPr sz="2000" b="0" i="0" dirty="0">
                <a:solidFill>
                  <a:srgbClr val="222222"/>
                </a:solidFill>
                <a:latin typeface="Gill Sans"/>
              </a:rPr>
              <a:t>• Coefficient interpretation gets harder as complexity grows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The sleep study</a:t>
            </a:r>
          </a:p>
        </p:txBody>
      </p:sp>
      <p:sp>
        <p:nvSpPr>
          <p:cNvPr id="3" name="TextBox 2"/>
          <p:cNvSpPr txBox="1"/>
          <p:nvPr/>
        </p:nvSpPr>
        <p:spPr>
          <a:xfrm>
            <a:off x="3992880" y="330200"/>
            <a:ext cx="11247120" cy="411480"/>
          </a:xfrm>
          <a:prstGeom prst="rect">
            <a:avLst/>
          </a:prstGeom>
          <a:noFill/>
        </p:spPr>
        <p:txBody>
          <a:bodyPr wrap="square" lIns="45720" tIns="18288" rIns="45720" bIns="18288" anchor="t">
            <a:spAutoFit/>
          </a:bodyPr>
          <a:lstStyle/>
          <a:p>
            <a:pPr algn="l"/>
            <a:r>
              <a:rPr sz="1600" b="0" i="1">
                <a:solidFill>
                  <a:srgbClr val="666666"/>
                </a:solidFill>
                <a:latin typeface="Gill Sans"/>
              </a:rPr>
              <a:t>Belenky et al., 2003 — sleep restricted to 3 hours/night for 10 days.</a:t>
            </a:r>
          </a:p>
        </p:txBody>
      </p:sp>
      <p:sp>
        <p:nvSpPr>
          <p:cNvPr id="4" name="Rectangle 3"/>
          <p:cNvSpPr/>
          <p:nvPr/>
        </p:nvSpPr>
        <p:spPr>
          <a:xfrm>
            <a:off x="365760" y="780673"/>
            <a:ext cx="11247120" cy="41148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7200" y="780673"/>
            <a:ext cx="11064240" cy="411480"/>
          </a:xfrm>
          <a:prstGeom prst="rect">
            <a:avLst/>
          </a:prstGeom>
          <a:noFill/>
        </p:spPr>
        <p:txBody>
          <a:bodyPr wrap="square" lIns="45720" tIns="18288" rIns="45720" bIns="18288" anchor="ctr">
            <a:spAutoFit/>
          </a:bodyPr>
          <a:lstStyle/>
          <a:p>
            <a:pPr algn="l"/>
            <a:r>
              <a:rPr sz="1400" b="1" i="0" dirty="0">
                <a:solidFill>
                  <a:srgbClr val="FFFFFF"/>
                </a:solidFill>
                <a:latin typeface="Gill Sans"/>
              </a:rPr>
              <a:t>18 participants  ·  10 days  ·  reaction time on a vigilance task  ·  How should we model this?</a:t>
            </a:r>
          </a:p>
        </p:txBody>
      </p:sp>
      <p:pic>
        <p:nvPicPr>
          <p:cNvPr id="11" name="Picture 10">
            <a:extLst>
              <a:ext uri="{FF2B5EF4-FFF2-40B4-BE49-F238E27FC236}">
                <a16:creationId xmlns:a16="http://schemas.microsoft.com/office/drawing/2014/main" id="{C3298433-0131-2291-4A46-6A363DA115BB}"/>
              </a:ext>
            </a:extLst>
          </p:cNvPr>
          <p:cNvPicPr>
            <a:picLocks noChangeAspect="1"/>
          </p:cNvPicPr>
          <p:nvPr/>
        </p:nvPicPr>
        <p:blipFill>
          <a:blip r:embed="rId2"/>
          <a:stretch>
            <a:fillRect/>
          </a:stretch>
        </p:blipFill>
        <p:spPr>
          <a:xfrm>
            <a:off x="365760" y="1293753"/>
            <a:ext cx="11064240" cy="55321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467820"/>
          </a:xfrm>
          <a:prstGeom prst="rect">
            <a:avLst/>
          </a:prstGeom>
          <a:noFill/>
        </p:spPr>
        <p:txBody>
          <a:bodyPr wrap="square" lIns="45720" tIns="18288" rIns="45720" bIns="18288" anchor="t">
            <a:spAutoFit/>
          </a:bodyPr>
          <a:lstStyle/>
          <a:p>
            <a:pPr algn="l"/>
            <a:r>
              <a:rPr sz="2800" b="1" i="0" dirty="0">
                <a:solidFill>
                  <a:srgbClr val="1E2761"/>
                </a:solidFill>
                <a:latin typeface="Gill Sans"/>
              </a:rPr>
              <a:t>Option A — Complete pooling (a single GLM)</a:t>
            </a:r>
            <a:r>
              <a:rPr lang="en-GB" sz="2800" b="1" dirty="0">
                <a:solidFill>
                  <a:srgbClr val="1E2761"/>
                </a:solidFill>
                <a:latin typeface="Gill Sans"/>
              </a:rPr>
              <a:t>, ignore grouping</a:t>
            </a:r>
            <a:endParaRPr sz="2800" b="1" i="0" dirty="0">
              <a:solidFill>
                <a:srgbClr val="1E2761"/>
              </a:solidFill>
              <a:latin typeface="Gill Sans"/>
            </a:endParaRPr>
          </a:p>
        </p:txBody>
      </p:sp>
      <p:sp>
        <p:nvSpPr>
          <p:cNvPr id="4" name="Rectangle 3"/>
          <p:cNvSpPr/>
          <p:nvPr/>
        </p:nvSpPr>
        <p:spPr>
          <a:xfrm>
            <a:off x="452063" y="833485"/>
            <a:ext cx="3028116" cy="344708"/>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113732" y="833483"/>
            <a:ext cx="3657600" cy="344710"/>
          </a:xfrm>
          <a:prstGeom prst="rect">
            <a:avLst/>
          </a:prstGeom>
          <a:noFill/>
        </p:spPr>
        <p:txBody>
          <a:bodyPr wrap="square" lIns="45720" tIns="18288" rIns="45720" bIns="18288" anchor="ctr">
            <a:spAutoFit/>
          </a:bodyPr>
          <a:lstStyle/>
          <a:p>
            <a:pPr algn="ctr"/>
            <a:r>
              <a:rPr sz="2000" b="1" i="0" dirty="0">
                <a:solidFill>
                  <a:srgbClr val="FFFFFF"/>
                </a:solidFill>
                <a:latin typeface="Consolas"/>
              </a:rPr>
              <a:t>Reaction ~ </a:t>
            </a:r>
            <a:r>
              <a:rPr lang="en-GB" sz="2000" b="1" i="0" dirty="0">
                <a:solidFill>
                  <a:srgbClr val="FFFFFF"/>
                </a:solidFill>
                <a:latin typeface="Consolas"/>
              </a:rPr>
              <a:t>1 + </a:t>
            </a:r>
            <a:r>
              <a:rPr sz="2000" b="1" i="0" dirty="0">
                <a:solidFill>
                  <a:srgbClr val="FFFFFF"/>
                </a:solidFill>
                <a:latin typeface="Consolas"/>
              </a:rPr>
              <a:t>Days</a:t>
            </a:r>
          </a:p>
        </p:txBody>
      </p:sp>
      <p:sp>
        <p:nvSpPr>
          <p:cNvPr id="6" name="TextBox 5"/>
          <p:cNvSpPr txBox="1"/>
          <p:nvPr/>
        </p:nvSpPr>
        <p:spPr>
          <a:xfrm>
            <a:off x="10376848" y="1588362"/>
            <a:ext cx="1815152" cy="4468916"/>
          </a:xfrm>
          <a:prstGeom prst="rect">
            <a:avLst/>
          </a:prstGeom>
          <a:noFill/>
        </p:spPr>
        <p:txBody>
          <a:bodyPr wrap="square" lIns="45720" tIns="18288" rIns="45720" bIns="18288" anchor="t">
            <a:spAutoFit/>
          </a:bodyPr>
          <a:lstStyle/>
          <a:p>
            <a:pPr algn="l"/>
            <a:r>
              <a:rPr lang="en-GB" b="0" i="0" dirty="0">
                <a:solidFill>
                  <a:srgbClr val="222222"/>
                </a:solidFill>
                <a:latin typeface="Gill Sans"/>
              </a:rPr>
              <a:t>We simply ignore the dependence!</a:t>
            </a:r>
          </a:p>
          <a:p>
            <a:pPr algn="l"/>
            <a:endParaRPr b="0" i="0" dirty="0">
              <a:solidFill>
                <a:srgbClr val="222222"/>
              </a:solidFill>
              <a:latin typeface="Gill Sans"/>
            </a:endParaRPr>
          </a:p>
          <a:p>
            <a:pPr algn="l"/>
            <a:r>
              <a:rPr lang="en-GB" b="0" i="0" dirty="0">
                <a:solidFill>
                  <a:srgbClr val="222222"/>
                </a:solidFill>
                <a:latin typeface="Gill Sans"/>
              </a:rPr>
              <a:t>The same slope and intercept for everyone (we assume the effect of deprivation is the same, and that everyone has the same average RT)</a:t>
            </a:r>
            <a:endParaRPr b="0" i="0" dirty="0">
              <a:solidFill>
                <a:srgbClr val="222222"/>
              </a:solidFill>
              <a:latin typeface="Gill Sans"/>
            </a:endParaRPr>
          </a:p>
          <a:p>
            <a:pPr algn="l"/>
            <a:endParaRPr b="0" i="0" dirty="0">
              <a:solidFill>
                <a:srgbClr val="222222"/>
              </a:solidFill>
              <a:latin typeface="Gill Sans"/>
            </a:endParaRPr>
          </a:p>
          <a:p>
            <a:pPr algn="l"/>
            <a:r>
              <a:rPr b="0" i="0" dirty="0">
                <a:solidFill>
                  <a:srgbClr val="222222"/>
                </a:solidFill>
                <a:latin typeface="Gill Sans"/>
              </a:rPr>
              <a:t>Lots of data → tight (but wrong) confidence intervals</a:t>
            </a:r>
          </a:p>
        </p:txBody>
      </p:sp>
      <p:pic>
        <p:nvPicPr>
          <p:cNvPr id="8" name="Picture 7">
            <a:extLst>
              <a:ext uri="{FF2B5EF4-FFF2-40B4-BE49-F238E27FC236}">
                <a16:creationId xmlns:a16="http://schemas.microsoft.com/office/drawing/2014/main" id="{60A93B48-C62F-8D3A-BA73-683F7351B89D}"/>
              </a:ext>
            </a:extLst>
          </p:cNvPr>
          <p:cNvPicPr>
            <a:picLocks noChangeAspect="1"/>
          </p:cNvPicPr>
          <p:nvPr/>
        </p:nvPicPr>
        <p:blipFill>
          <a:blip r:embed="rId2"/>
          <a:stretch>
            <a:fillRect/>
          </a:stretch>
        </p:blipFill>
        <p:spPr>
          <a:xfrm>
            <a:off x="0" y="1371600"/>
            <a:ext cx="10249468" cy="512473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Option B — No pooling (one model per person)</a:t>
            </a:r>
          </a:p>
        </p:txBody>
      </p:sp>
      <p:sp>
        <p:nvSpPr>
          <p:cNvPr id="4" name="Rectangle 3"/>
          <p:cNvSpPr/>
          <p:nvPr/>
        </p:nvSpPr>
        <p:spPr>
          <a:xfrm>
            <a:off x="365760" y="812042"/>
            <a:ext cx="2251881" cy="73152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365760" y="1005447"/>
            <a:ext cx="2374710" cy="344710"/>
          </a:xfrm>
          <a:prstGeom prst="rect">
            <a:avLst/>
          </a:prstGeom>
          <a:noFill/>
        </p:spPr>
        <p:txBody>
          <a:bodyPr wrap="square" lIns="45720" tIns="18288" rIns="45720" bIns="18288" anchor="ctr">
            <a:spAutoFit/>
          </a:bodyPr>
          <a:lstStyle/>
          <a:p>
            <a:pPr algn="ctr"/>
            <a:r>
              <a:rPr sz="2000" b="1" i="0" dirty="0" err="1">
                <a:solidFill>
                  <a:srgbClr val="FFFFFF"/>
                </a:solidFill>
                <a:latin typeface="Consolas"/>
              </a:rPr>
              <a:t>lm</a:t>
            </a:r>
            <a:r>
              <a:rPr sz="2000" b="1" i="0" dirty="0">
                <a:solidFill>
                  <a:srgbClr val="FFFFFF"/>
                </a:solidFill>
                <a:latin typeface="Consolas"/>
              </a:rPr>
              <a:t> per Subject</a:t>
            </a:r>
          </a:p>
        </p:txBody>
      </p:sp>
      <p:sp>
        <p:nvSpPr>
          <p:cNvPr id="6" name="TextBox 5"/>
          <p:cNvSpPr txBox="1"/>
          <p:nvPr/>
        </p:nvSpPr>
        <p:spPr>
          <a:xfrm>
            <a:off x="10472383" y="1668042"/>
            <a:ext cx="1528549" cy="4961358"/>
          </a:xfrm>
          <a:prstGeom prst="rect">
            <a:avLst/>
          </a:prstGeom>
          <a:noFill/>
        </p:spPr>
        <p:txBody>
          <a:bodyPr wrap="square" lIns="45720" tIns="18288" rIns="45720" bIns="18288" anchor="t">
            <a:spAutoFit/>
          </a:bodyPr>
          <a:lstStyle/>
          <a:p>
            <a:pPr algn="l"/>
            <a:r>
              <a:rPr sz="1600" b="0" i="0" dirty="0">
                <a:solidFill>
                  <a:srgbClr val="222222"/>
                </a:solidFill>
                <a:latin typeface="Gill Sans"/>
              </a:rPr>
              <a:t>Fit each person separately. Honours individual variation perfectly.</a:t>
            </a:r>
          </a:p>
          <a:p>
            <a:pPr algn="l"/>
            <a:endParaRPr sz="1600" b="0" i="0" dirty="0">
              <a:solidFill>
                <a:srgbClr val="222222"/>
              </a:solidFill>
              <a:latin typeface="Gill Sans"/>
            </a:endParaRPr>
          </a:p>
          <a:p>
            <a:pPr algn="l"/>
            <a:r>
              <a:rPr sz="1600" b="0" i="0" dirty="0">
                <a:solidFill>
                  <a:srgbClr val="222222"/>
                </a:solidFill>
                <a:latin typeface="Gill Sans"/>
              </a:rPr>
              <a:t>But: no population-level estimate. No way to ask "what is the effect of sleep loss?"</a:t>
            </a:r>
          </a:p>
          <a:p>
            <a:pPr algn="l"/>
            <a:endParaRPr sz="1600" b="0" i="0" dirty="0">
              <a:solidFill>
                <a:srgbClr val="222222"/>
              </a:solidFill>
              <a:latin typeface="Gill Sans"/>
            </a:endParaRPr>
          </a:p>
          <a:p>
            <a:pPr algn="l"/>
            <a:r>
              <a:rPr sz="1600" b="0" i="0" dirty="0">
                <a:solidFill>
                  <a:srgbClr val="222222"/>
                </a:solidFill>
                <a:latin typeface="Gill Sans"/>
              </a:rPr>
              <a:t>Tiny-N per person = unstable individual estimates.</a:t>
            </a:r>
          </a:p>
          <a:p>
            <a:pPr algn="l"/>
            <a:endParaRPr sz="1600" b="0" i="0" dirty="0">
              <a:solidFill>
                <a:srgbClr val="222222"/>
              </a:solidFill>
              <a:latin typeface="Gill Sans"/>
            </a:endParaRPr>
          </a:p>
        </p:txBody>
      </p:sp>
      <p:pic>
        <p:nvPicPr>
          <p:cNvPr id="8" name="Picture 7">
            <a:extLst>
              <a:ext uri="{FF2B5EF4-FFF2-40B4-BE49-F238E27FC236}">
                <a16:creationId xmlns:a16="http://schemas.microsoft.com/office/drawing/2014/main" id="{02CF23DC-4C21-7D1C-06E6-832410927DD3}"/>
              </a:ext>
            </a:extLst>
          </p:cNvPr>
          <p:cNvPicPr>
            <a:picLocks noChangeAspect="1"/>
          </p:cNvPicPr>
          <p:nvPr/>
        </p:nvPicPr>
        <p:blipFill>
          <a:blip r:embed="rId2"/>
          <a:stretch>
            <a:fillRect/>
          </a:stretch>
        </p:blipFill>
        <p:spPr>
          <a:xfrm>
            <a:off x="191068" y="1620671"/>
            <a:ext cx="10017457" cy="500872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Option C₁ — Partial pooling: random intercept</a:t>
            </a:r>
          </a:p>
        </p:txBody>
      </p:sp>
      <p:sp>
        <p:nvSpPr>
          <p:cNvPr id="4" name="Rectangle 3"/>
          <p:cNvSpPr/>
          <p:nvPr/>
        </p:nvSpPr>
        <p:spPr>
          <a:xfrm>
            <a:off x="365760" y="685800"/>
            <a:ext cx="3193576" cy="73152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365760" y="917677"/>
            <a:ext cx="3193576" cy="267766"/>
          </a:xfrm>
          <a:prstGeom prst="rect">
            <a:avLst/>
          </a:prstGeom>
          <a:noFill/>
        </p:spPr>
        <p:txBody>
          <a:bodyPr wrap="square" lIns="45720" tIns="18288" rIns="45720" bIns="18288" anchor="ctr">
            <a:spAutoFit/>
          </a:bodyPr>
          <a:lstStyle/>
          <a:p>
            <a:pPr algn="ctr"/>
            <a:r>
              <a:rPr sz="1500" b="1" i="0" dirty="0">
                <a:solidFill>
                  <a:srgbClr val="FFFFFF"/>
                </a:solidFill>
                <a:latin typeface="Consolas"/>
              </a:rPr>
              <a:t>Reaction ~ Days + (1|Subject)</a:t>
            </a:r>
          </a:p>
        </p:txBody>
      </p:sp>
      <p:sp>
        <p:nvSpPr>
          <p:cNvPr id="6" name="TextBox 5"/>
          <p:cNvSpPr txBox="1"/>
          <p:nvPr/>
        </p:nvSpPr>
        <p:spPr>
          <a:xfrm>
            <a:off x="10058399" y="1686984"/>
            <a:ext cx="1951630" cy="3699474"/>
          </a:xfrm>
          <a:prstGeom prst="rect">
            <a:avLst/>
          </a:prstGeom>
          <a:noFill/>
        </p:spPr>
        <p:txBody>
          <a:bodyPr wrap="square" lIns="45720" tIns="18288" rIns="45720" bIns="18288" anchor="t">
            <a:spAutoFit/>
          </a:bodyPr>
          <a:lstStyle/>
          <a:p>
            <a:pPr algn="l"/>
            <a:r>
              <a:rPr sz="1400" b="0" i="0" dirty="0">
                <a:solidFill>
                  <a:srgbClr val="222222"/>
                </a:solidFill>
                <a:latin typeface="Gill Sans"/>
              </a:rPr>
              <a:t>A global intercept + an offset per person.</a:t>
            </a:r>
          </a:p>
          <a:p>
            <a:pPr algn="l"/>
            <a:endParaRPr sz="1400" b="0" i="0" dirty="0">
              <a:solidFill>
                <a:srgbClr val="222222"/>
              </a:solidFill>
              <a:latin typeface="Gill Sans"/>
            </a:endParaRPr>
          </a:p>
          <a:p>
            <a:pPr algn="l"/>
            <a:r>
              <a:rPr sz="1400" b="0" i="0" dirty="0">
                <a:solidFill>
                  <a:srgbClr val="222222"/>
                </a:solidFill>
                <a:latin typeface="Gill Sans"/>
              </a:rPr>
              <a:t>Slopes are still shared — everyone gets the same effect of Day.</a:t>
            </a:r>
          </a:p>
          <a:p>
            <a:pPr algn="l"/>
            <a:endParaRPr sz="1400" b="0" i="0" dirty="0">
              <a:solidFill>
                <a:srgbClr val="222222"/>
              </a:solidFill>
              <a:latin typeface="Gill Sans"/>
            </a:endParaRPr>
          </a:p>
          <a:p>
            <a:pPr algn="l"/>
            <a:r>
              <a:rPr sz="1400" b="0" i="0" dirty="0">
                <a:solidFill>
                  <a:srgbClr val="222222"/>
                </a:solidFill>
                <a:latin typeface="Gill Sans"/>
              </a:rPr>
              <a:t>Relaxes the assumption that everyone's baseline RT is the same</a:t>
            </a:r>
            <a:r>
              <a:rPr lang="en-GB" sz="1400" b="0" i="0" dirty="0">
                <a:solidFill>
                  <a:srgbClr val="222222"/>
                </a:solidFill>
                <a:latin typeface="Gill Sans"/>
              </a:rPr>
              <a:t>, allowing for </a:t>
            </a:r>
            <a:r>
              <a:rPr lang="en-GB" sz="1400" b="1" i="0" dirty="0">
                <a:solidFill>
                  <a:srgbClr val="222222"/>
                </a:solidFill>
                <a:latin typeface="Gill Sans"/>
              </a:rPr>
              <a:t>variation in baseline</a:t>
            </a:r>
            <a:endParaRPr sz="1400" b="0" i="0" dirty="0">
              <a:solidFill>
                <a:srgbClr val="222222"/>
              </a:solidFill>
              <a:latin typeface="Gill Sans"/>
            </a:endParaRPr>
          </a:p>
          <a:p>
            <a:pPr algn="l"/>
            <a:endParaRPr lang="en-GB" sz="1400" dirty="0">
              <a:solidFill>
                <a:srgbClr val="222222"/>
              </a:solidFill>
              <a:latin typeface="Gill Sans"/>
            </a:endParaRPr>
          </a:p>
          <a:p>
            <a:pPr algn="l"/>
            <a:r>
              <a:rPr lang="en-GB" sz="1400" b="0" i="0" dirty="0">
                <a:solidFill>
                  <a:srgbClr val="222222"/>
                </a:solidFill>
                <a:latin typeface="Gill Sans"/>
              </a:rPr>
              <a:t>Note the slope is the same, but the intercept is different – and confidence is even across</a:t>
            </a:r>
            <a:endParaRPr sz="1400" b="0" i="0" dirty="0">
              <a:solidFill>
                <a:srgbClr val="222222"/>
              </a:solidFill>
              <a:latin typeface="Gill Sans"/>
            </a:endParaRPr>
          </a:p>
        </p:txBody>
      </p:sp>
      <p:pic>
        <p:nvPicPr>
          <p:cNvPr id="8" name="Picture 7">
            <a:extLst>
              <a:ext uri="{FF2B5EF4-FFF2-40B4-BE49-F238E27FC236}">
                <a16:creationId xmlns:a16="http://schemas.microsoft.com/office/drawing/2014/main" id="{EE94E0C0-8B0C-75C4-9D3A-2B07A9F5E0D0}"/>
              </a:ext>
            </a:extLst>
          </p:cNvPr>
          <p:cNvPicPr>
            <a:picLocks noChangeAspect="1"/>
          </p:cNvPicPr>
          <p:nvPr/>
        </p:nvPicPr>
        <p:blipFill>
          <a:blip r:embed="rId2"/>
          <a:stretch>
            <a:fillRect/>
          </a:stretch>
        </p:blipFill>
        <p:spPr>
          <a:xfrm>
            <a:off x="0" y="1508759"/>
            <a:ext cx="9947854" cy="497392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9640" y="731520"/>
            <a:ext cx="10332720" cy="1828800"/>
          </a:xfrm>
          <a:prstGeom prst="rect">
            <a:avLst/>
          </a:prstGeom>
          <a:noFill/>
        </p:spPr>
        <p:txBody>
          <a:bodyPr wrap="square" lIns="45720" tIns="18288" rIns="45720" bIns="18288" anchor="t">
            <a:spAutoFit/>
          </a:bodyPr>
          <a:lstStyle/>
          <a:p>
            <a:pPr algn="l"/>
            <a:r>
              <a:rPr sz="3600" b="0" i="1" dirty="0">
                <a:solidFill>
                  <a:srgbClr val="1E2761"/>
                </a:solidFill>
                <a:latin typeface="Gill Sans"/>
              </a:rPr>
              <a:t>"Multilevel regression deserves to be the default form of regression."</a:t>
            </a:r>
          </a:p>
        </p:txBody>
      </p:sp>
      <p:sp>
        <p:nvSpPr>
          <p:cNvPr id="4" name="TextBox 3"/>
          <p:cNvSpPr txBox="1"/>
          <p:nvPr/>
        </p:nvSpPr>
        <p:spPr>
          <a:xfrm>
            <a:off x="929640" y="2377440"/>
            <a:ext cx="10332720" cy="457200"/>
          </a:xfrm>
          <a:prstGeom prst="rect">
            <a:avLst/>
          </a:prstGeom>
          <a:noFill/>
        </p:spPr>
        <p:txBody>
          <a:bodyPr wrap="square" lIns="45720" tIns="18288" rIns="45720" bIns="18288" anchor="t">
            <a:spAutoFit/>
          </a:bodyPr>
          <a:lstStyle/>
          <a:p>
            <a:pPr algn="l"/>
            <a:r>
              <a:rPr sz="1800" b="0" i="0">
                <a:solidFill>
                  <a:srgbClr val="666666"/>
                </a:solidFill>
                <a:latin typeface="Gill Sans"/>
              </a:rPr>
              <a:t>— Richard McElreath, Statistical Rethinking</a:t>
            </a:r>
          </a:p>
        </p:txBody>
      </p:sp>
      <p:sp>
        <p:nvSpPr>
          <p:cNvPr id="5" name="TextBox 4"/>
          <p:cNvSpPr txBox="1"/>
          <p:nvPr/>
        </p:nvSpPr>
        <p:spPr>
          <a:xfrm>
            <a:off x="914400" y="3566161"/>
            <a:ext cx="10332720" cy="375487"/>
          </a:xfrm>
          <a:prstGeom prst="rect">
            <a:avLst/>
          </a:prstGeom>
          <a:noFill/>
        </p:spPr>
        <p:txBody>
          <a:bodyPr wrap="square" lIns="45720" tIns="18288" rIns="45720" bIns="18288" anchor="t">
            <a:spAutoFit/>
          </a:bodyPr>
          <a:lstStyle/>
          <a:p>
            <a:pPr algn="l"/>
            <a:r>
              <a:rPr lang="en-GB" sz="2200" b="1" dirty="0">
                <a:solidFill>
                  <a:srgbClr val="222222"/>
                </a:solidFill>
                <a:latin typeface="Gill Sans"/>
              </a:rPr>
              <a:t>By the end of today, you will hopefully agree!</a:t>
            </a:r>
            <a:endParaRPr sz="2200" b="1" i="0" dirty="0">
              <a:solidFill>
                <a:srgbClr val="222222"/>
              </a:solidFill>
              <a:latin typeface="Gill Sans"/>
            </a:endParaRPr>
          </a:p>
        </p:txBody>
      </p:sp>
      <p:sp>
        <p:nvSpPr>
          <p:cNvPr id="6" name="TextBox 5"/>
          <p:cNvSpPr txBox="1"/>
          <p:nvPr/>
        </p:nvSpPr>
        <p:spPr>
          <a:xfrm>
            <a:off x="800100" y="4673169"/>
            <a:ext cx="10332720" cy="1514261"/>
          </a:xfrm>
          <a:prstGeom prst="rect">
            <a:avLst/>
          </a:prstGeom>
          <a:noFill/>
        </p:spPr>
        <p:txBody>
          <a:bodyPr wrap="square" lIns="45720" tIns="18288" rIns="45720" bIns="18288" anchor="t">
            <a:spAutoFit/>
          </a:bodyPr>
          <a:lstStyle/>
          <a:p>
            <a:pPr marL="285750" indent="-285750" algn="l">
              <a:buFontTx/>
              <a:buChar char="-"/>
            </a:pPr>
            <a:r>
              <a:rPr lang="en-GB" sz="2400" b="0" i="0" dirty="0">
                <a:solidFill>
                  <a:srgbClr val="222222"/>
                </a:solidFill>
                <a:latin typeface="Gill Sans"/>
              </a:rPr>
              <a:t>Mixed models seem exotic and intimidating at first glance</a:t>
            </a:r>
          </a:p>
          <a:p>
            <a:pPr marL="285750" indent="-285750" algn="l">
              <a:buFontTx/>
              <a:buChar char="-"/>
            </a:pPr>
            <a:r>
              <a:rPr lang="en-GB" sz="2400" b="0" i="0" dirty="0">
                <a:solidFill>
                  <a:srgbClr val="222222"/>
                </a:solidFill>
                <a:latin typeface="Gill Sans"/>
              </a:rPr>
              <a:t>All they are is a linear regression that acknowledges the hierarchical or grouping structure that comes with most psychological data</a:t>
            </a:r>
          </a:p>
          <a:p>
            <a:pPr marL="285750" indent="-285750" algn="l">
              <a:buFontTx/>
              <a:buChar char="-"/>
            </a:pPr>
            <a:r>
              <a:rPr lang="en-GB" sz="2400" dirty="0">
                <a:solidFill>
                  <a:srgbClr val="222222"/>
                </a:solidFill>
                <a:latin typeface="Gill Sans"/>
              </a:rPr>
              <a:t>Once you see the hierarchies you will wonder how you did without them!</a:t>
            </a:r>
            <a:endParaRPr sz="2400" b="0" i="0" dirty="0">
              <a:solidFill>
                <a:srgbClr val="222222"/>
              </a:solidFill>
              <a:latin typeface="Gill Sans"/>
            </a:endParaRPr>
          </a:p>
        </p:txBody>
      </p:sp>
      <p:pic>
        <p:nvPicPr>
          <p:cNvPr id="1026" name="Picture 2" descr="Statistical Rethinking: A Bayesian Course with Examples in R and STAN book cover">
            <a:extLst>
              <a:ext uri="{FF2B5EF4-FFF2-40B4-BE49-F238E27FC236}">
                <a16:creationId xmlns:a16="http://schemas.microsoft.com/office/drawing/2014/main" id="{5173A6B8-4364-3A92-B34A-0B348443E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60" y="1313181"/>
            <a:ext cx="2516340" cy="3716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How does it work? — random intercepts as offsets</a:t>
            </a:r>
          </a:p>
        </p:txBody>
      </p:sp>
      <p:sp>
        <p:nvSpPr>
          <p:cNvPr id="4" name="TextBox 3"/>
          <p:cNvSpPr txBox="1"/>
          <p:nvPr/>
        </p:nvSpPr>
        <p:spPr>
          <a:xfrm>
            <a:off x="7711440" y="794299"/>
            <a:ext cx="4114800" cy="5946243"/>
          </a:xfrm>
          <a:prstGeom prst="rect">
            <a:avLst/>
          </a:prstGeom>
          <a:noFill/>
        </p:spPr>
        <p:txBody>
          <a:bodyPr wrap="square" lIns="45720" tIns="18288" rIns="45720" bIns="18288" anchor="t">
            <a:spAutoFit/>
          </a:bodyPr>
          <a:lstStyle/>
          <a:p>
            <a:pPr algn="l"/>
            <a:r>
              <a:rPr sz="2400" b="0" i="0" dirty="0">
                <a:solidFill>
                  <a:srgbClr val="222222"/>
                </a:solidFill>
                <a:latin typeface="Gill Sans"/>
              </a:rPr>
              <a:t>The model estimates one global intercept (≈ 251 </a:t>
            </a:r>
            <a:r>
              <a:rPr sz="2400" b="0" i="0" dirty="0" err="1">
                <a:solidFill>
                  <a:srgbClr val="222222"/>
                </a:solidFill>
                <a:latin typeface="Gill Sans"/>
              </a:rPr>
              <a:t>ms</a:t>
            </a:r>
            <a:r>
              <a:rPr sz="2400" b="0" i="0" dirty="0">
                <a:solidFill>
                  <a:srgbClr val="222222"/>
                </a:solidFill>
                <a:latin typeface="Gill Sans"/>
              </a:rPr>
              <a:t>) and a per-person offset.</a:t>
            </a:r>
          </a:p>
          <a:p>
            <a:pPr algn="l"/>
            <a:endParaRPr sz="2400" b="0" i="0" dirty="0">
              <a:solidFill>
                <a:srgbClr val="222222"/>
              </a:solidFill>
              <a:latin typeface="Gill Sans"/>
            </a:endParaRPr>
          </a:p>
          <a:p>
            <a:pPr algn="l"/>
            <a:r>
              <a:rPr sz="2400" b="0" i="0" dirty="0">
                <a:solidFill>
                  <a:srgbClr val="222222"/>
                </a:solidFill>
                <a:latin typeface="Gill Sans"/>
              </a:rPr>
              <a:t>Person i's intercept = 251 + </a:t>
            </a:r>
            <a:r>
              <a:rPr sz="2400" b="0" i="0" dirty="0" err="1">
                <a:solidFill>
                  <a:srgbClr val="222222"/>
                </a:solidFill>
                <a:latin typeface="Gill Sans"/>
              </a:rPr>
              <a:t>offset_i</a:t>
            </a:r>
            <a:r>
              <a:rPr sz="2400" b="0" i="0" dirty="0">
                <a:solidFill>
                  <a:srgbClr val="222222"/>
                </a:solidFill>
                <a:latin typeface="Gill Sans"/>
              </a:rPr>
              <a:t>.</a:t>
            </a:r>
          </a:p>
          <a:p>
            <a:pPr algn="l"/>
            <a:endParaRPr sz="2400" b="0" i="0" dirty="0">
              <a:solidFill>
                <a:srgbClr val="222222"/>
              </a:solidFill>
              <a:latin typeface="Gill Sans"/>
            </a:endParaRPr>
          </a:p>
          <a:p>
            <a:pPr algn="l"/>
            <a:r>
              <a:rPr sz="2400" b="0" i="0" dirty="0">
                <a:solidFill>
                  <a:srgbClr val="222222"/>
                </a:solidFill>
                <a:latin typeface="Gill Sans"/>
              </a:rPr>
              <a:t>The offsets have an SD of about </a:t>
            </a:r>
            <a:r>
              <a:rPr lang="en-GB" sz="2400" b="0" i="0" dirty="0">
                <a:solidFill>
                  <a:srgbClr val="222222"/>
                </a:solidFill>
                <a:latin typeface="Gill Sans"/>
              </a:rPr>
              <a:t>40</a:t>
            </a:r>
            <a:r>
              <a:rPr sz="2400" b="0" i="0" dirty="0">
                <a:solidFill>
                  <a:srgbClr val="222222"/>
                </a:solidFill>
                <a:latin typeface="Gill Sans"/>
              </a:rPr>
              <a:t> </a:t>
            </a:r>
            <a:r>
              <a:rPr sz="2400" b="0" i="0" dirty="0" err="1">
                <a:solidFill>
                  <a:srgbClr val="222222"/>
                </a:solidFill>
                <a:latin typeface="Gill Sans"/>
              </a:rPr>
              <a:t>ms</a:t>
            </a:r>
            <a:r>
              <a:rPr sz="2400" b="0" i="0" dirty="0">
                <a:solidFill>
                  <a:srgbClr val="222222"/>
                </a:solidFill>
                <a:latin typeface="Gill Sans"/>
              </a:rPr>
              <a:t> — this is information you never get from the GLM.</a:t>
            </a:r>
          </a:p>
          <a:p>
            <a:pPr algn="l"/>
            <a:endParaRPr sz="2400" b="0" i="0" dirty="0">
              <a:solidFill>
                <a:srgbClr val="222222"/>
              </a:solidFill>
              <a:latin typeface="Gill Sans"/>
            </a:endParaRPr>
          </a:p>
          <a:p>
            <a:pPr algn="l"/>
            <a:r>
              <a:rPr sz="2400" b="0" i="0" dirty="0">
                <a:solidFill>
                  <a:srgbClr val="222222"/>
                </a:solidFill>
                <a:latin typeface="Gill Sans"/>
              </a:rPr>
              <a:t>It tells you how much people genuinely differ at baseline</a:t>
            </a:r>
            <a:r>
              <a:rPr lang="en-GB" sz="2400" b="0" i="0" dirty="0">
                <a:solidFill>
                  <a:srgbClr val="222222"/>
                </a:solidFill>
                <a:latin typeface="Gill Sans"/>
              </a:rPr>
              <a:t>!</a:t>
            </a:r>
            <a:endParaRPr sz="2400" b="0" i="0" dirty="0">
              <a:solidFill>
                <a:srgbClr val="222222"/>
              </a:solidFill>
              <a:latin typeface="Gill Sans"/>
            </a:endParaRPr>
          </a:p>
          <a:p>
            <a:pPr algn="l"/>
            <a:endParaRPr sz="2400" b="0" i="0" dirty="0">
              <a:solidFill>
                <a:srgbClr val="222222"/>
              </a:solidFill>
              <a:latin typeface="Gill Sans"/>
            </a:endParaRPr>
          </a:p>
          <a:p>
            <a:pPr algn="l"/>
            <a:r>
              <a:rPr sz="2400" b="0" i="0" dirty="0">
                <a:solidFill>
                  <a:srgbClr val="222222"/>
                </a:solidFill>
                <a:latin typeface="Gill Sans"/>
              </a:rPr>
              <a:t>No more "everyone has the same intercept" assumption.</a:t>
            </a:r>
          </a:p>
        </p:txBody>
      </p:sp>
      <p:pic>
        <p:nvPicPr>
          <p:cNvPr id="6" name="Picture 5">
            <a:extLst>
              <a:ext uri="{FF2B5EF4-FFF2-40B4-BE49-F238E27FC236}">
                <a16:creationId xmlns:a16="http://schemas.microsoft.com/office/drawing/2014/main" id="{A5B262DB-9560-27A1-792B-5B6395E00ABA}"/>
              </a:ext>
            </a:extLst>
          </p:cNvPr>
          <p:cNvPicPr>
            <a:picLocks noChangeAspect="1"/>
          </p:cNvPicPr>
          <p:nvPr/>
        </p:nvPicPr>
        <p:blipFill>
          <a:blip r:embed="rId2"/>
          <a:stretch>
            <a:fillRect/>
          </a:stretch>
        </p:blipFill>
        <p:spPr>
          <a:xfrm>
            <a:off x="0" y="1703411"/>
            <a:ext cx="7772400" cy="345117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Option C₂ — Adding a random slope for Days</a:t>
            </a:r>
          </a:p>
        </p:txBody>
      </p:sp>
      <p:sp>
        <p:nvSpPr>
          <p:cNvPr id="4" name="Rectangle 3"/>
          <p:cNvSpPr/>
          <p:nvPr/>
        </p:nvSpPr>
        <p:spPr>
          <a:xfrm>
            <a:off x="365760" y="685800"/>
            <a:ext cx="3657600" cy="403746"/>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396240" y="521913"/>
            <a:ext cx="3657600" cy="731520"/>
          </a:xfrm>
          <a:prstGeom prst="rect">
            <a:avLst/>
          </a:prstGeom>
          <a:noFill/>
        </p:spPr>
        <p:txBody>
          <a:bodyPr wrap="square" lIns="45720" tIns="18288" rIns="45720" bIns="18288" anchor="ctr">
            <a:spAutoFit/>
          </a:bodyPr>
          <a:lstStyle/>
          <a:p>
            <a:pPr algn="ctr"/>
            <a:r>
              <a:rPr sz="1400" b="1" i="0" dirty="0">
                <a:solidFill>
                  <a:srgbClr val="FFFFFF"/>
                </a:solidFill>
                <a:latin typeface="Consolas"/>
              </a:rPr>
              <a:t>Reaction ~ Days + (</a:t>
            </a:r>
            <a:r>
              <a:rPr sz="1400" b="1" i="0" dirty="0" err="1">
                <a:solidFill>
                  <a:srgbClr val="FFFFFF"/>
                </a:solidFill>
                <a:latin typeface="Consolas"/>
              </a:rPr>
              <a:t>Days|Subject</a:t>
            </a:r>
            <a:r>
              <a:rPr sz="1400" b="1" i="0" dirty="0">
                <a:solidFill>
                  <a:srgbClr val="FFFFFF"/>
                </a:solidFill>
                <a:latin typeface="Consolas"/>
              </a:rPr>
              <a:t>)</a:t>
            </a:r>
          </a:p>
        </p:txBody>
      </p:sp>
      <p:sp>
        <p:nvSpPr>
          <p:cNvPr id="6" name="TextBox 5"/>
          <p:cNvSpPr txBox="1"/>
          <p:nvPr/>
        </p:nvSpPr>
        <p:spPr>
          <a:xfrm>
            <a:off x="10645253" y="1215447"/>
            <a:ext cx="1282890" cy="5299912"/>
          </a:xfrm>
          <a:prstGeom prst="rect">
            <a:avLst/>
          </a:prstGeom>
          <a:noFill/>
        </p:spPr>
        <p:txBody>
          <a:bodyPr wrap="square" lIns="45720" tIns="18288" rIns="45720" bIns="18288" anchor="t">
            <a:spAutoFit/>
          </a:bodyPr>
          <a:lstStyle/>
          <a:p>
            <a:pPr algn="l"/>
            <a:r>
              <a:rPr b="0" i="0" dirty="0">
                <a:solidFill>
                  <a:srgbClr val="222222"/>
                </a:solidFill>
                <a:latin typeface="Gill Sans"/>
              </a:rPr>
              <a:t>Now the slope of Day can vary across people too.</a:t>
            </a:r>
          </a:p>
          <a:p>
            <a:pPr algn="l"/>
            <a:endParaRPr b="0" i="0" dirty="0">
              <a:solidFill>
                <a:srgbClr val="222222"/>
              </a:solidFill>
              <a:latin typeface="Gill Sans"/>
            </a:endParaRPr>
          </a:p>
          <a:p>
            <a:pPr algn="l"/>
            <a:r>
              <a:rPr b="0" i="0" dirty="0">
                <a:solidFill>
                  <a:srgbClr val="222222"/>
                </a:solidFill>
                <a:latin typeface="Gill Sans"/>
              </a:rPr>
              <a:t>Some are robust to sleep loss</a:t>
            </a:r>
            <a:r>
              <a:rPr lang="en-GB" b="0" i="0" dirty="0">
                <a:solidFill>
                  <a:srgbClr val="222222"/>
                </a:solidFill>
                <a:latin typeface="Gill Sans"/>
              </a:rPr>
              <a:t>!</a:t>
            </a:r>
            <a:r>
              <a:rPr b="0" i="0" dirty="0">
                <a:solidFill>
                  <a:srgbClr val="222222"/>
                </a:solidFill>
                <a:latin typeface="Gill Sans"/>
              </a:rPr>
              <a:t> </a:t>
            </a:r>
            <a:r>
              <a:rPr lang="en-GB" b="0" i="0" dirty="0">
                <a:solidFill>
                  <a:srgbClr val="222222"/>
                </a:solidFill>
                <a:latin typeface="Gill Sans"/>
              </a:rPr>
              <a:t>But </a:t>
            </a:r>
            <a:r>
              <a:rPr b="0" i="0" dirty="0">
                <a:solidFill>
                  <a:srgbClr val="222222"/>
                </a:solidFill>
                <a:latin typeface="Gill Sans"/>
              </a:rPr>
              <a:t>some collapse quickly.</a:t>
            </a:r>
          </a:p>
          <a:p>
            <a:pPr algn="l"/>
            <a:endParaRPr b="0" i="0" dirty="0">
              <a:solidFill>
                <a:srgbClr val="222222"/>
              </a:solidFill>
              <a:latin typeface="Gill Sans"/>
            </a:endParaRPr>
          </a:p>
          <a:p>
            <a:pPr algn="l"/>
            <a:r>
              <a:rPr b="0" i="0" dirty="0">
                <a:solidFill>
                  <a:srgbClr val="222222"/>
                </a:solidFill>
                <a:latin typeface="Gill Sans"/>
              </a:rPr>
              <a:t>The model captures both</a:t>
            </a:r>
            <a:r>
              <a:rPr lang="en-GB" b="0" i="0" dirty="0">
                <a:solidFill>
                  <a:srgbClr val="222222"/>
                </a:solidFill>
                <a:latin typeface="Gill Sans"/>
              </a:rPr>
              <a:t>, </a:t>
            </a:r>
            <a:r>
              <a:rPr b="0" i="0" dirty="0">
                <a:solidFill>
                  <a:srgbClr val="222222"/>
                </a:solidFill>
                <a:latin typeface="Gill Sans"/>
              </a:rPr>
              <a:t> without ever fitting them separately</a:t>
            </a:r>
          </a:p>
        </p:txBody>
      </p:sp>
      <p:pic>
        <p:nvPicPr>
          <p:cNvPr id="10" name="Picture 9">
            <a:extLst>
              <a:ext uri="{FF2B5EF4-FFF2-40B4-BE49-F238E27FC236}">
                <a16:creationId xmlns:a16="http://schemas.microsoft.com/office/drawing/2014/main" id="{620EB6C2-B342-4670-8148-719003C29DEB}"/>
              </a:ext>
            </a:extLst>
          </p:cNvPr>
          <p:cNvPicPr>
            <a:picLocks noChangeAspect="1"/>
          </p:cNvPicPr>
          <p:nvPr/>
        </p:nvPicPr>
        <p:blipFill>
          <a:blip r:embed="rId2"/>
          <a:stretch>
            <a:fillRect/>
          </a:stretch>
        </p:blipFill>
        <p:spPr>
          <a:xfrm>
            <a:off x="0" y="1215447"/>
            <a:ext cx="10493082" cy="524654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Two new pieces of information — for free</a:t>
            </a:r>
          </a:p>
        </p:txBody>
      </p:sp>
      <p:sp>
        <p:nvSpPr>
          <p:cNvPr id="5" name="TextBox 4"/>
          <p:cNvSpPr txBox="1"/>
          <p:nvPr/>
        </p:nvSpPr>
        <p:spPr>
          <a:xfrm>
            <a:off x="1876567" y="4708992"/>
            <a:ext cx="8714096" cy="683264"/>
          </a:xfrm>
          <a:prstGeom prst="rect">
            <a:avLst/>
          </a:prstGeom>
          <a:noFill/>
        </p:spPr>
        <p:txBody>
          <a:bodyPr wrap="square" lIns="45720" tIns="18288" rIns="45720" bIns="18288" anchor="t">
            <a:spAutoFit/>
          </a:bodyPr>
          <a:lstStyle/>
          <a:p>
            <a:pPr algn="l"/>
            <a:r>
              <a:rPr sz="1400" b="0" i="1" dirty="0">
                <a:solidFill>
                  <a:srgbClr val="222222"/>
                </a:solidFill>
                <a:latin typeface="Gill Sans"/>
              </a:rPr>
              <a:t>Left: random slopes — SD ≈ </a:t>
            </a:r>
            <a:r>
              <a:rPr lang="en-GB" sz="1400" b="1" i="1" dirty="0">
                <a:solidFill>
                  <a:srgbClr val="222222"/>
                </a:solidFill>
                <a:latin typeface="Gill Sans"/>
              </a:rPr>
              <a:t>6.5 </a:t>
            </a:r>
            <a:r>
              <a:rPr sz="1400" b="1" i="1" dirty="0" err="1">
                <a:solidFill>
                  <a:srgbClr val="222222"/>
                </a:solidFill>
                <a:latin typeface="Gill Sans"/>
              </a:rPr>
              <a:t>ms</a:t>
            </a:r>
            <a:r>
              <a:rPr sz="1400" b="1" i="1" dirty="0">
                <a:solidFill>
                  <a:srgbClr val="222222"/>
                </a:solidFill>
                <a:latin typeface="Gill Sans"/>
              </a:rPr>
              <a:t>/day of variation in how strongly sleep loss affects people.</a:t>
            </a:r>
          </a:p>
          <a:p>
            <a:pPr algn="l"/>
            <a:r>
              <a:rPr sz="1400" b="0" i="1" dirty="0">
                <a:solidFill>
                  <a:srgbClr val="222222"/>
                </a:solidFill>
                <a:latin typeface="Gill Sans"/>
              </a:rPr>
              <a:t>Right: intercept × slope correlation — the model estimates whether slow starters tend to get worse faster. Here r</a:t>
            </a:r>
            <a:r>
              <a:rPr lang="en-GB" sz="1400" b="0" i="1" dirty="0">
                <a:solidFill>
                  <a:srgbClr val="222222"/>
                </a:solidFill>
                <a:latin typeface="Gill Sans"/>
              </a:rPr>
              <a:t> = 0.2, modest positive association</a:t>
            </a:r>
            <a:endParaRPr sz="1400" i="1" dirty="0">
              <a:solidFill>
                <a:srgbClr val="222222"/>
              </a:solidFill>
              <a:latin typeface="Gill Sans"/>
            </a:endParaRPr>
          </a:p>
        </p:txBody>
      </p:sp>
      <p:pic>
        <p:nvPicPr>
          <p:cNvPr id="7" name="Picture 6">
            <a:extLst>
              <a:ext uri="{FF2B5EF4-FFF2-40B4-BE49-F238E27FC236}">
                <a16:creationId xmlns:a16="http://schemas.microsoft.com/office/drawing/2014/main" id="{C6E8B85A-836D-FEE1-41CF-EE56300C79F4}"/>
              </a:ext>
            </a:extLst>
          </p:cNvPr>
          <p:cNvPicPr>
            <a:picLocks noChangeAspect="1"/>
          </p:cNvPicPr>
          <p:nvPr/>
        </p:nvPicPr>
        <p:blipFill>
          <a:blip r:embed="rId2"/>
          <a:stretch>
            <a:fillRect/>
          </a:stretch>
        </p:blipFill>
        <p:spPr>
          <a:xfrm>
            <a:off x="0" y="1051560"/>
            <a:ext cx="7165075" cy="3176104"/>
          </a:xfrm>
          <a:prstGeom prst="rect">
            <a:avLst/>
          </a:prstGeom>
        </p:spPr>
      </p:pic>
      <p:pic>
        <p:nvPicPr>
          <p:cNvPr id="6146" name="Picture 2">
            <a:extLst>
              <a:ext uri="{FF2B5EF4-FFF2-40B4-BE49-F238E27FC236}">
                <a16:creationId xmlns:a16="http://schemas.microsoft.com/office/drawing/2014/main" id="{668967EA-CAA0-09B9-2DCE-6FF034059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458" y="1051560"/>
            <a:ext cx="4720043" cy="317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16953-2DF1-0B95-CB68-E486D3E0663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27388AD-D044-C9A0-BE38-457C4B31F1DF}"/>
              </a:ext>
            </a:extLst>
          </p:cNvPr>
          <p:cNvPicPr>
            <a:picLocks noChangeAspect="1"/>
          </p:cNvPicPr>
          <p:nvPr/>
        </p:nvPicPr>
        <p:blipFill>
          <a:blip r:embed="rId2"/>
          <a:stretch>
            <a:fillRect/>
          </a:stretch>
        </p:blipFill>
        <p:spPr>
          <a:xfrm>
            <a:off x="0" y="1017327"/>
            <a:ext cx="12058365" cy="4823346"/>
          </a:xfrm>
          <a:prstGeom prst="rect">
            <a:avLst/>
          </a:prstGeom>
        </p:spPr>
      </p:pic>
      <p:sp>
        <p:nvSpPr>
          <p:cNvPr id="6" name="TextBox 5">
            <a:extLst>
              <a:ext uri="{FF2B5EF4-FFF2-40B4-BE49-F238E27FC236}">
                <a16:creationId xmlns:a16="http://schemas.microsoft.com/office/drawing/2014/main" id="{CAEB8C77-7581-2195-C8F6-E90531A1930C}"/>
              </a:ext>
            </a:extLst>
          </p:cNvPr>
          <p:cNvSpPr txBox="1"/>
          <p:nvPr/>
        </p:nvSpPr>
        <p:spPr>
          <a:xfrm>
            <a:off x="365760" y="228600"/>
            <a:ext cx="11430000" cy="467820"/>
          </a:xfrm>
          <a:prstGeom prst="rect">
            <a:avLst/>
          </a:prstGeom>
          <a:noFill/>
        </p:spPr>
        <p:txBody>
          <a:bodyPr wrap="square" lIns="45720" tIns="18288" rIns="45720" bIns="18288" anchor="t">
            <a:spAutoFit/>
          </a:bodyPr>
          <a:lstStyle/>
          <a:p>
            <a:pPr algn="l"/>
            <a:r>
              <a:rPr lang="en-GB" sz="2800" b="1" i="0" dirty="0">
                <a:solidFill>
                  <a:srgbClr val="1E2761"/>
                </a:solidFill>
                <a:latin typeface="Gill Sans"/>
              </a:rPr>
              <a:t>A different view of the same model </a:t>
            </a:r>
            <a:endParaRPr sz="2800" b="1" i="0" dirty="0">
              <a:solidFill>
                <a:srgbClr val="1E2761"/>
              </a:solidFill>
              <a:latin typeface="Gill Sans"/>
            </a:endParaRPr>
          </a:p>
        </p:txBody>
      </p:sp>
    </p:spTree>
    <p:extLst>
      <p:ext uri="{BB962C8B-B14F-4D97-AF65-F5344CB8AC3E}">
        <p14:creationId xmlns:p14="http://schemas.microsoft.com/office/powerpoint/2010/main" val="1526582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How much better is the mixed model?</a:t>
            </a:r>
          </a:p>
        </p:txBody>
      </p:sp>
      <p:pic>
        <p:nvPicPr>
          <p:cNvPr id="6" name="Picture 5">
            <a:extLst>
              <a:ext uri="{FF2B5EF4-FFF2-40B4-BE49-F238E27FC236}">
                <a16:creationId xmlns:a16="http://schemas.microsoft.com/office/drawing/2014/main" id="{4A73CD80-C5BE-B4B2-B89E-4411533A5683}"/>
              </a:ext>
            </a:extLst>
          </p:cNvPr>
          <p:cNvPicPr>
            <a:picLocks noChangeAspect="1"/>
          </p:cNvPicPr>
          <p:nvPr/>
        </p:nvPicPr>
        <p:blipFill>
          <a:blip r:embed="rId2"/>
          <a:stretch>
            <a:fillRect/>
          </a:stretch>
        </p:blipFill>
        <p:spPr>
          <a:xfrm>
            <a:off x="690406" y="1051560"/>
            <a:ext cx="11013914" cy="478865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Partial pooling — information flows both ways</a:t>
            </a:r>
          </a:p>
        </p:txBody>
      </p:sp>
      <p:sp>
        <p:nvSpPr>
          <p:cNvPr id="3" name="TextBox 2"/>
          <p:cNvSpPr txBox="1"/>
          <p:nvPr/>
        </p:nvSpPr>
        <p:spPr>
          <a:xfrm>
            <a:off x="1512172" y="4487270"/>
            <a:ext cx="11247120" cy="1975926"/>
          </a:xfrm>
          <a:prstGeom prst="rect">
            <a:avLst/>
          </a:prstGeom>
          <a:noFill/>
        </p:spPr>
        <p:txBody>
          <a:bodyPr wrap="square" lIns="45720" tIns="18288" rIns="45720" bIns="18288" anchor="t">
            <a:spAutoFit/>
          </a:bodyPr>
          <a:lstStyle/>
          <a:p>
            <a:pPr algn="l"/>
            <a:r>
              <a:rPr sz="1800" b="0" i="0" dirty="0">
                <a:solidFill>
                  <a:srgbClr val="222222"/>
                </a:solidFill>
                <a:latin typeface="Gill Sans"/>
              </a:rPr>
              <a:t>Each person's estimates are pulled toward the population mean —</a:t>
            </a:r>
          </a:p>
          <a:p>
            <a:pPr algn="l"/>
            <a:r>
              <a:rPr sz="1800" b="0" i="0" dirty="0">
                <a:solidFill>
                  <a:srgbClr val="222222"/>
                </a:solidFill>
                <a:latin typeface="Gill Sans"/>
              </a:rPr>
              <a:t>but how much depends on how much data that person has, and how variable people are.</a:t>
            </a:r>
          </a:p>
          <a:p>
            <a:pPr algn="l"/>
            <a:endParaRPr sz="1800" b="0" i="0" dirty="0">
              <a:solidFill>
                <a:srgbClr val="222222"/>
              </a:solidFill>
              <a:latin typeface="Gill Sans"/>
            </a:endParaRPr>
          </a:p>
          <a:p>
            <a:pPr algn="l"/>
            <a:r>
              <a:rPr sz="1800" b="0" i="0" dirty="0">
                <a:solidFill>
                  <a:srgbClr val="222222"/>
                </a:solidFill>
                <a:latin typeface="Gill Sans"/>
              </a:rPr>
              <a:t>•  People with lots of data move only slightly</a:t>
            </a:r>
            <a:endParaRPr lang="en-GB" sz="1800" b="0" i="0" dirty="0">
              <a:solidFill>
                <a:srgbClr val="222222"/>
              </a:solidFill>
              <a:latin typeface="Gill Sans"/>
            </a:endParaRPr>
          </a:p>
          <a:p>
            <a:pPr algn="l"/>
            <a:r>
              <a:rPr sz="1800" b="0" i="0" dirty="0">
                <a:solidFill>
                  <a:srgbClr val="222222"/>
                </a:solidFill>
                <a:latin typeface="Gill Sans"/>
              </a:rPr>
              <a:t>•  People with little data are shrunk toward the average</a:t>
            </a:r>
            <a:endParaRPr lang="en-GB" dirty="0">
              <a:solidFill>
                <a:srgbClr val="222222"/>
              </a:solidFill>
              <a:latin typeface="Gill Sans"/>
            </a:endParaRPr>
          </a:p>
          <a:p>
            <a:pPr algn="l"/>
            <a:endParaRPr sz="1800" b="0" i="0" dirty="0">
              <a:solidFill>
                <a:srgbClr val="222222"/>
              </a:solidFill>
              <a:latin typeface="Gill Sans"/>
            </a:endParaRPr>
          </a:p>
          <a:p>
            <a:pPr algn="l"/>
            <a:r>
              <a:rPr sz="1800" b="0" i="0" dirty="0">
                <a:solidFill>
                  <a:srgbClr val="222222"/>
                </a:solidFill>
                <a:latin typeface="Gill Sans"/>
              </a:rPr>
              <a:t>And it goes the other way too: the population estimate uses every observation, weighted appropriately</a:t>
            </a:r>
          </a:p>
        </p:txBody>
      </p:sp>
      <p:pic>
        <p:nvPicPr>
          <p:cNvPr id="5" name="Picture 4">
            <a:extLst>
              <a:ext uri="{FF2B5EF4-FFF2-40B4-BE49-F238E27FC236}">
                <a16:creationId xmlns:a16="http://schemas.microsoft.com/office/drawing/2014/main" id="{2D676A30-95D8-2B7A-DF61-C01639B13C8A}"/>
              </a:ext>
            </a:extLst>
          </p:cNvPr>
          <p:cNvPicPr>
            <a:picLocks noChangeAspect="1"/>
          </p:cNvPicPr>
          <p:nvPr/>
        </p:nvPicPr>
        <p:blipFill>
          <a:blip r:embed="rId2"/>
          <a:stretch>
            <a:fillRect/>
          </a:stretch>
        </p:blipFill>
        <p:spPr>
          <a:xfrm>
            <a:off x="122830" y="640080"/>
            <a:ext cx="11490050" cy="384719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467820"/>
          </a:xfrm>
          <a:prstGeom prst="rect">
            <a:avLst/>
          </a:prstGeom>
          <a:noFill/>
        </p:spPr>
        <p:txBody>
          <a:bodyPr wrap="square" lIns="45720" tIns="18288" rIns="45720" bIns="18288" anchor="t">
            <a:spAutoFit/>
          </a:bodyPr>
          <a:lstStyle/>
          <a:p>
            <a:pPr algn="l"/>
            <a:r>
              <a:rPr lang="en-GB" sz="2800" b="1" i="0" dirty="0">
                <a:solidFill>
                  <a:srgbClr val="1E2761"/>
                </a:solidFill>
                <a:latin typeface="Gill Sans"/>
              </a:rPr>
              <a:t>Philosophy of science </a:t>
            </a:r>
            <a:r>
              <a:rPr sz="2800" b="1" i="0" dirty="0">
                <a:solidFill>
                  <a:srgbClr val="1E2761"/>
                </a:solidFill>
                <a:latin typeface="Gill Sans"/>
              </a:rPr>
              <a:t>— nomothetic </a:t>
            </a:r>
            <a:r>
              <a:rPr lang="en-GB" sz="2800" b="1" i="0" dirty="0">
                <a:solidFill>
                  <a:srgbClr val="1E2761"/>
                </a:solidFill>
                <a:latin typeface="Gill Sans"/>
              </a:rPr>
              <a:t>&amp;</a:t>
            </a:r>
            <a:r>
              <a:rPr sz="2800" b="1" i="0" dirty="0">
                <a:solidFill>
                  <a:srgbClr val="1E2761"/>
                </a:solidFill>
                <a:latin typeface="Gill Sans"/>
              </a:rPr>
              <a:t> idiographic</a:t>
            </a:r>
          </a:p>
        </p:txBody>
      </p:sp>
      <p:grpSp>
        <p:nvGrpSpPr>
          <p:cNvPr id="13" name="Group 12">
            <a:extLst>
              <a:ext uri="{FF2B5EF4-FFF2-40B4-BE49-F238E27FC236}">
                <a16:creationId xmlns:a16="http://schemas.microsoft.com/office/drawing/2014/main" id="{7C9AFD76-5BF5-F466-5458-8E4016E3A1CF}"/>
              </a:ext>
            </a:extLst>
          </p:cNvPr>
          <p:cNvGrpSpPr/>
          <p:nvPr/>
        </p:nvGrpSpPr>
        <p:grpSpPr>
          <a:xfrm>
            <a:off x="594359" y="960504"/>
            <a:ext cx="3950345" cy="2190466"/>
            <a:chOff x="640080" y="821584"/>
            <a:chExt cx="5120640" cy="4389119"/>
          </a:xfrm>
        </p:grpSpPr>
        <p:sp>
          <p:nvSpPr>
            <p:cNvPr id="4" name="TextBox 3"/>
            <p:cNvSpPr txBox="1"/>
            <p:nvPr/>
          </p:nvSpPr>
          <p:spPr>
            <a:xfrm>
              <a:off x="640080" y="821584"/>
              <a:ext cx="5120640" cy="640080"/>
            </a:xfrm>
            <a:prstGeom prst="rect">
              <a:avLst/>
            </a:prstGeom>
            <a:noFill/>
          </p:spPr>
          <p:txBody>
            <a:bodyPr wrap="square" lIns="45720" tIns="18288" rIns="45720" bIns="18288" anchor="t">
              <a:spAutoFit/>
            </a:bodyPr>
            <a:lstStyle/>
            <a:p>
              <a:pPr algn="l"/>
              <a:r>
                <a:rPr sz="2200" b="1" i="0" dirty="0">
                  <a:solidFill>
                    <a:srgbClr val="1E2761"/>
                  </a:solidFill>
                  <a:latin typeface="Gill Sans"/>
                </a:rPr>
                <a:t>Nomothetic</a:t>
              </a:r>
            </a:p>
          </p:txBody>
        </p:sp>
        <p:sp>
          <p:nvSpPr>
            <p:cNvPr id="5" name="TextBox 4"/>
            <p:cNvSpPr txBox="1"/>
            <p:nvPr/>
          </p:nvSpPr>
          <p:spPr>
            <a:xfrm>
              <a:off x="640080" y="1461664"/>
              <a:ext cx="5120640" cy="3749039"/>
            </a:xfrm>
            <a:prstGeom prst="rect">
              <a:avLst/>
            </a:prstGeom>
            <a:noFill/>
          </p:spPr>
          <p:txBody>
            <a:bodyPr wrap="square" lIns="45720" tIns="18288" rIns="45720" bIns="18288" anchor="t">
              <a:spAutoFit/>
            </a:bodyPr>
            <a:lstStyle/>
            <a:p>
              <a:pPr algn="l"/>
              <a:r>
                <a:rPr sz="1600" b="0" i="0" dirty="0">
                  <a:solidFill>
                    <a:srgbClr val="222222"/>
                  </a:solidFill>
                  <a:latin typeface="Gill Sans"/>
                </a:rPr>
                <a:t>Effects exist in averages.</a:t>
              </a:r>
            </a:p>
            <a:p>
              <a:pPr algn="l"/>
              <a:endParaRPr sz="1600" b="0" i="0" dirty="0">
                <a:solidFill>
                  <a:srgbClr val="222222"/>
                </a:solidFill>
                <a:latin typeface="Gill Sans"/>
              </a:endParaRPr>
            </a:p>
            <a:p>
              <a:pPr algn="l"/>
              <a:r>
                <a:rPr sz="1600" b="0" i="0" dirty="0">
                  <a:solidFill>
                    <a:srgbClr val="222222"/>
                  </a:solidFill>
                  <a:latin typeface="Gill Sans"/>
                </a:rPr>
                <a:t>The historical mainstay of experimental psychology.</a:t>
              </a:r>
            </a:p>
            <a:p>
              <a:pPr algn="l"/>
              <a:endParaRPr sz="1600" b="0" i="0" dirty="0">
                <a:solidFill>
                  <a:srgbClr val="222222"/>
                </a:solidFill>
                <a:latin typeface="Gill Sans"/>
              </a:endParaRPr>
            </a:p>
            <a:p>
              <a:pPr algn="l"/>
              <a:r>
                <a:rPr sz="1600" b="0" i="0" dirty="0">
                  <a:solidFill>
                    <a:srgbClr val="222222"/>
                  </a:solidFill>
                  <a:latin typeface="Gill Sans"/>
                </a:rPr>
                <a:t>Tools: ANOVA, regression, group-level p-values.</a:t>
              </a:r>
            </a:p>
          </p:txBody>
        </p:sp>
      </p:grpSp>
      <p:grpSp>
        <p:nvGrpSpPr>
          <p:cNvPr id="14" name="Group 13">
            <a:extLst>
              <a:ext uri="{FF2B5EF4-FFF2-40B4-BE49-F238E27FC236}">
                <a16:creationId xmlns:a16="http://schemas.microsoft.com/office/drawing/2014/main" id="{2476A3F1-EEA5-CFFB-1B0C-804968BD1E8A}"/>
              </a:ext>
            </a:extLst>
          </p:cNvPr>
          <p:cNvGrpSpPr/>
          <p:nvPr/>
        </p:nvGrpSpPr>
        <p:grpSpPr>
          <a:xfrm>
            <a:off x="7865888" y="4663440"/>
            <a:ext cx="5120640" cy="4389119"/>
            <a:chOff x="6400800" y="821584"/>
            <a:chExt cx="5120640" cy="4389119"/>
          </a:xfrm>
        </p:grpSpPr>
        <p:sp>
          <p:nvSpPr>
            <p:cNvPr id="7" name="TextBox 6"/>
            <p:cNvSpPr txBox="1"/>
            <p:nvPr/>
          </p:nvSpPr>
          <p:spPr>
            <a:xfrm>
              <a:off x="6400800" y="821584"/>
              <a:ext cx="5120640" cy="640080"/>
            </a:xfrm>
            <a:prstGeom prst="rect">
              <a:avLst/>
            </a:prstGeom>
            <a:noFill/>
          </p:spPr>
          <p:txBody>
            <a:bodyPr wrap="square" lIns="45720" tIns="18288" rIns="45720" bIns="18288" anchor="t">
              <a:spAutoFit/>
            </a:bodyPr>
            <a:lstStyle/>
            <a:p>
              <a:pPr algn="l"/>
              <a:r>
                <a:rPr sz="2200" b="1" i="0" dirty="0">
                  <a:solidFill>
                    <a:srgbClr val="2C7BB6"/>
                  </a:solidFill>
                  <a:latin typeface="Gill Sans"/>
                </a:rPr>
                <a:t>Idiographic</a:t>
              </a:r>
            </a:p>
          </p:txBody>
        </p:sp>
        <p:sp>
          <p:nvSpPr>
            <p:cNvPr id="8" name="TextBox 7"/>
            <p:cNvSpPr txBox="1"/>
            <p:nvPr/>
          </p:nvSpPr>
          <p:spPr>
            <a:xfrm>
              <a:off x="6400800" y="1461664"/>
              <a:ext cx="5120640" cy="3749039"/>
            </a:xfrm>
            <a:prstGeom prst="rect">
              <a:avLst/>
            </a:prstGeom>
            <a:noFill/>
          </p:spPr>
          <p:txBody>
            <a:bodyPr wrap="square" lIns="45720" tIns="18288" rIns="45720" bIns="18288" anchor="t">
              <a:spAutoFit/>
            </a:bodyPr>
            <a:lstStyle/>
            <a:p>
              <a:pPr algn="l"/>
              <a:r>
                <a:rPr sz="1600" b="0" i="0" dirty="0">
                  <a:solidFill>
                    <a:srgbClr val="222222"/>
                  </a:solidFill>
                  <a:latin typeface="Gill Sans"/>
                </a:rPr>
                <a:t>Effects live in individuals.</a:t>
              </a:r>
            </a:p>
            <a:p>
              <a:pPr algn="l"/>
              <a:endParaRPr sz="1600" b="0" i="0" dirty="0">
                <a:solidFill>
                  <a:srgbClr val="222222"/>
                </a:solidFill>
                <a:latin typeface="Gill Sans"/>
              </a:endParaRPr>
            </a:p>
            <a:p>
              <a:pPr algn="l"/>
              <a:r>
                <a:rPr sz="1600" b="0" i="0" dirty="0">
                  <a:solidFill>
                    <a:srgbClr val="222222"/>
                  </a:solidFill>
                  <a:latin typeface="Gill Sans"/>
                </a:rPr>
                <a:t>The psychometric and clinical tradition.</a:t>
              </a:r>
            </a:p>
            <a:p>
              <a:pPr algn="l"/>
              <a:endParaRPr sz="1600" b="0" i="0" dirty="0">
                <a:solidFill>
                  <a:srgbClr val="222222"/>
                </a:solidFill>
                <a:latin typeface="Gill Sans"/>
              </a:endParaRPr>
            </a:p>
            <a:p>
              <a:pPr algn="l"/>
              <a:r>
                <a:rPr sz="1600" b="0" i="0" dirty="0">
                  <a:solidFill>
                    <a:srgbClr val="222222"/>
                  </a:solidFill>
                  <a:latin typeface="Gill Sans"/>
                </a:rPr>
                <a:t>Tools: individual difference scores, case studies.</a:t>
              </a:r>
            </a:p>
          </p:txBody>
        </p:sp>
      </p:grpSp>
      <p:pic>
        <p:nvPicPr>
          <p:cNvPr id="12" name="Picture 11">
            <a:extLst>
              <a:ext uri="{FF2B5EF4-FFF2-40B4-BE49-F238E27FC236}">
                <a16:creationId xmlns:a16="http://schemas.microsoft.com/office/drawing/2014/main" id="{65EA6B83-D116-95B4-FDDC-D0D0FF70BC6D}"/>
              </a:ext>
            </a:extLst>
          </p:cNvPr>
          <p:cNvPicPr>
            <a:picLocks noChangeAspect="1"/>
          </p:cNvPicPr>
          <p:nvPr/>
        </p:nvPicPr>
        <p:blipFill>
          <a:blip r:embed="rId2"/>
          <a:stretch>
            <a:fillRect/>
          </a:stretch>
        </p:blipFill>
        <p:spPr>
          <a:xfrm>
            <a:off x="2059447" y="1599390"/>
            <a:ext cx="6901673" cy="5141398"/>
          </a:xfrm>
          <a:prstGeom prst="rect">
            <a:avLst/>
          </a:prstGeom>
        </p:spPr>
      </p:pic>
      <p:sp>
        <p:nvSpPr>
          <p:cNvPr id="15" name="TextBox 14">
            <a:extLst>
              <a:ext uri="{FF2B5EF4-FFF2-40B4-BE49-F238E27FC236}">
                <a16:creationId xmlns:a16="http://schemas.microsoft.com/office/drawing/2014/main" id="{B20A0582-6811-37E2-1004-7E6598D9EE71}"/>
              </a:ext>
            </a:extLst>
          </p:cNvPr>
          <p:cNvSpPr txBox="1"/>
          <p:nvPr/>
        </p:nvSpPr>
        <p:spPr>
          <a:xfrm>
            <a:off x="8038531" y="1846126"/>
            <a:ext cx="3112903" cy="369332"/>
          </a:xfrm>
          <a:prstGeom prst="rect">
            <a:avLst/>
          </a:prstGeom>
          <a:noFill/>
        </p:spPr>
        <p:txBody>
          <a:bodyPr wrap="none" rtlCol="0">
            <a:spAutoFit/>
          </a:bodyPr>
          <a:lstStyle/>
          <a:p>
            <a:r>
              <a:rPr lang="en-US" dirty="0">
                <a:latin typeface="Gill Sans" panose="020B0502020104020203" pitchFamily="34" charset="-79"/>
                <a:cs typeface="Gill Sans" panose="020B0502020104020203" pitchFamily="34" charset="-79"/>
              </a:rPr>
              <a:t>Mixed models do both at once!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695" cy="685800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457200" y="2377440"/>
            <a:ext cx="1645920" cy="73152"/>
          </a:xfrm>
          <a:prstGeom prst="rect">
            <a:avLst/>
          </a:prstGeom>
          <a:solidFill>
            <a:srgbClr val="D71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457200" y="2606040"/>
            <a:ext cx="11247120" cy="2011680"/>
          </a:xfrm>
          <a:prstGeom prst="rect">
            <a:avLst/>
          </a:prstGeom>
          <a:noFill/>
        </p:spPr>
        <p:txBody>
          <a:bodyPr wrap="square" lIns="45720" tIns="18288" rIns="45720" bIns="18288" anchor="t">
            <a:spAutoFit/>
          </a:bodyPr>
          <a:lstStyle/>
          <a:p>
            <a:pPr algn="l"/>
            <a:r>
              <a:rPr sz="4800" b="1" i="0">
                <a:solidFill>
                  <a:srgbClr val="FFFFFF"/>
                </a:solidFill>
                <a:latin typeface="Gill Sans"/>
              </a:rPr>
              <a:t>Part 3 — Issues to be aware of</a:t>
            </a:r>
          </a:p>
        </p:txBody>
      </p:sp>
      <p:sp>
        <p:nvSpPr>
          <p:cNvPr id="5" name="TextBox 4"/>
          <p:cNvSpPr txBox="1"/>
          <p:nvPr/>
        </p:nvSpPr>
        <p:spPr>
          <a:xfrm>
            <a:off x="457200" y="4754880"/>
            <a:ext cx="11247120" cy="375487"/>
          </a:xfrm>
          <a:prstGeom prst="rect">
            <a:avLst/>
          </a:prstGeom>
          <a:noFill/>
        </p:spPr>
        <p:txBody>
          <a:bodyPr wrap="square" lIns="45720" tIns="18288" rIns="45720" bIns="18288" anchor="t">
            <a:spAutoFit/>
          </a:bodyPr>
          <a:lstStyle/>
          <a:p>
            <a:pPr algn="l"/>
            <a:r>
              <a:rPr sz="2200" b="0" i="1" dirty="0">
                <a:solidFill>
                  <a:srgbClr val="CCDDFF"/>
                </a:solidFill>
                <a:latin typeface="Gill Sans"/>
              </a:rPr>
              <a:t>Fixed vs random, model structure, effect sizes, power, and interpretation</a:t>
            </a:r>
            <a:r>
              <a:rPr lang="en-GB" sz="2200" b="0" i="1" dirty="0">
                <a:solidFill>
                  <a:srgbClr val="CCDDFF"/>
                </a:solidFill>
                <a:latin typeface="Gill Sans"/>
              </a:rPr>
              <a:t>s</a:t>
            </a:r>
            <a:endParaRPr sz="2200" b="0" i="1" dirty="0">
              <a:solidFill>
                <a:srgbClr val="CCDDFF"/>
              </a:solidFill>
              <a:latin typeface="Gill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What counts as a fixed effect or a random effect?</a:t>
            </a:r>
          </a:p>
        </p:txBody>
      </p:sp>
      <p:sp>
        <p:nvSpPr>
          <p:cNvPr id="3" name="TextBox 2"/>
          <p:cNvSpPr txBox="1"/>
          <p:nvPr/>
        </p:nvSpPr>
        <p:spPr>
          <a:xfrm>
            <a:off x="457200" y="1188720"/>
            <a:ext cx="11247120" cy="548640"/>
          </a:xfrm>
          <a:prstGeom prst="rect">
            <a:avLst/>
          </a:prstGeom>
          <a:noFill/>
        </p:spPr>
        <p:txBody>
          <a:bodyPr wrap="square" lIns="45720" tIns="18288" rIns="45720" bIns="18288" anchor="t">
            <a:spAutoFit/>
          </a:bodyPr>
          <a:lstStyle/>
          <a:p>
            <a:pPr algn="l"/>
            <a:r>
              <a:rPr sz="1600" b="0" i="1">
                <a:solidFill>
                  <a:srgbClr val="666666"/>
                </a:solidFill>
                <a:latin typeface="Gill Sans"/>
              </a:rPr>
              <a:t>Rules of thumb — useful, not gospel.</a:t>
            </a:r>
          </a:p>
        </p:txBody>
      </p:sp>
      <p:sp>
        <p:nvSpPr>
          <p:cNvPr id="4" name="Rectangle 3"/>
          <p:cNvSpPr/>
          <p:nvPr/>
        </p:nvSpPr>
        <p:spPr>
          <a:xfrm>
            <a:off x="457200" y="1828800"/>
            <a:ext cx="5486400" cy="4572000"/>
          </a:xfrm>
          <a:prstGeom prst="rect">
            <a:avLst/>
          </a:prstGeom>
          <a:solidFill>
            <a:srgbClr val="F5F1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40080" y="1920240"/>
            <a:ext cx="5120640" cy="548640"/>
          </a:xfrm>
          <a:prstGeom prst="rect">
            <a:avLst/>
          </a:prstGeom>
          <a:noFill/>
        </p:spPr>
        <p:txBody>
          <a:bodyPr wrap="square" lIns="45720" tIns="18288" rIns="45720" bIns="18288" anchor="t">
            <a:spAutoFit/>
          </a:bodyPr>
          <a:lstStyle/>
          <a:p>
            <a:pPr algn="l"/>
            <a:r>
              <a:rPr sz="2000" b="1" i="0">
                <a:solidFill>
                  <a:srgbClr val="1E2761"/>
                </a:solidFill>
                <a:latin typeface="Gill Sans"/>
              </a:rPr>
              <a:t>Treat as FIXED if…</a:t>
            </a:r>
          </a:p>
        </p:txBody>
      </p:sp>
      <p:sp>
        <p:nvSpPr>
          <p:cNvPr id="6" name="TextBox 5"/>
          <p:cNvSpPr txBox="1"/>
          <p:nvPr/>
        </p:nvSpPr>
        <p:spPr>
          <a:xfrm>
            <a:off x="640080" y="2560320"/>
            <a:ext cx="5120640" cy="2006703"/>
          </a:xfrm>
          <a:prstGeom prst="rect">
            <a:avLst/>
          </a:prstGeom>
          <a:noFill/>
        </p:spPr>
        <p:txBody>
          <a:bodyPr wrap="square" lIns="45720" tIns="18288" rIns="45720" bIns="18288" anchor="t">
            <a:spAutoFit/>
          </a:bodyPr>
          <a:lstStyle/>
          <a:p>
            <a:pPr algn="l"/>
            <a:r>
              <a:rPr sz="1600" b="0" i="0" dirty="0">
                <a:solidFill>
                  <a:srgbClr val="222222"/>
                </a:solidFill>
                <a:latin typeface="Gill Sans"/>
              </a:rPr>
              <a:t>• You care about each specific level</a:t>
            </a:r>
          </a:p>
          <a:p>
            <a:pPr algn="l"/>
            <a:endParaRPr sz="1600" b="0" i="0" dirty="0">
              <a:solidFill>
                <a:srgbClr val="222222"/>
              </a:solidFill>
              <a:latin typeface="Gill Sans"/>
            </a:endParaRPr>
          </a:p>
          <a:p>
            <a:pPr algn="l"/>
            <a:r>
              <a:rPr sz="1600" b="0" i="0" dirty="0">
                <a:solidFill>
                  <a:srgbClr val="222222"/>
                </a:solidFill>
                <a:latin typeface="Gill Sans"/>
              </a:rPr>
              <a:t>• Levels are not exchangeable (e.g. drug doses</a:t>
            </a:r>
            <a:r>
              <a:rPr lang="en-GB" sz="1600" dirty="0">
                <a:solidFill>
                  <a:srgbClr val="222222"/>
                </a:solidFill>
                <a:latin typeface="Gill Sans"/>
              </a:rPr>
              <a:t> – this one is key!)</a:t>
            </a:r>
            <a:endParaRPr sz="1600" b="0" i="0" dirty="0">
              <a:solidFill>
                <a:srgbClr val="222222"/>
              </a:solidFill>
              <a:latin typeface="Gill Sans"/>
            </a:endParaRPr>
          </a:p>
          <a:p>
            <a:pPr algn="l"/>
            <a:endParaRPr sz="1600" b="0" i="0" dirty="0">
              <a:solidFill>
                <a:srgbClr val="222222"/>
              </a:solidFill>
              <a:latin typeface="Gill Sans"/>
            </a:endParaRPr>
          </a:p>
          <a:p>
            <a:pPr algn="l"/>
            <a:r>
              <a:rPr sz="1600" b="0" i="0" dirty="0">
                <a:solidFill>
                  <a:srgbClr val="222222"/>
                </a:solidFill>
                <a:latin typeface="Gill Sans"/>
              </a:rPr>
              <a:t>• Few levels (commonly &lt; 5)</a:t>
            </a:r>
          </a:p>
          <a:p>
            <a:pPr algn="l"/>
            <a:endParaRPr sz="1600" b="0" i="0" dirty="0">
              <a:solidFill>
                <a:srgbClr val="222222"/>
              </a:solidFill>
              <a:latin typeface="Gill Sans"/>
            </a:endParaRPr>
          </a:p>
          <a:p>
            <a:pPr algn="l"/>
            <a:r>
              <a:rPr sz="1600" b="0" i="0" dirty="0">
                <a:solidFill>
                  <a:srgbClr val="222222"/>
                </a:solidFill>
                <a:latin typeface="Gill Sans"/>
              </a:rPr>
              <a:t>• You'd like a coefficient and a p-value for each</a:t>
            </a:r>
          </a:p>
        </p:txBody>
      </p:sp>
      <p:sp>
        <p:nvSpPr>
          <p:cNvPr id="7" name="Rectangle 6"/>
          <p:cNvSpPr/>
          <p:nvPr/>
        </p:nvSpPr>
        <p:spPr>
          <a:xfrm>
            <a:off x="6217920" y="1828800"/>
            <a:ext cx="5486400" cy="4572000"/>
          </a:xfrm>
          <a:prstGeom prst="rect">
            <a:avLst/>
          </a:prstGeom>
          <a:solidFill>
            <a:srgbClr val="E8EF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6400800" y="1920240"/>
            <a:ext cx="5120640" cy="548640"/>
          </a:xfrm>
          <a:prstGeom prst="rect">
            <a:avLst/>
          </a:prstGeom>
          <a:noFill/>
        </p:spPr>
        <p:txBody>
          <a:bodyPr wrap="square" lIns="45720" tIns="18288" rIns="45720" bIns="18288" anchor="t">
            <a:spAutoFit/>
          </a:bodyPr>
          <a:lstStyle/>
          <a:p>
            <a:pPr algn="l"/>
            <a:r>
              <a:rPr sz="2000" b="1" i="0">
                <a:solidFill>
                  <a:srgbClr val="2C7BB6"/>
                </a:solidFill>
                <a:latin typeface="Gill Sans"/>
              </a:rPr>
              <a:t>Treat as RANDOM if…</a:t>
            </a:r>
          </a:p>
        </p:txBody>
      </p:sp>
      <p:sp>
        <p:nvSpPr>
          <p:cNvPr id="9" name="TextBox 8"/>
          <p:cNvSpPr txBox="1"/>
          <p:nvPr/>
        </p:nvSpPr>
        <p:spPr>
          <a:xfrm>
            <a:off x="6400800" y="2560320"/>
            <a:ext cx="5120640" cy="2006703"/>
          </a:xfrm>
          <a:prstGeom prst="rect">
            <a:avLst/>
          </a:prstGeom>
          <a:noFill/>
        </p:spPr>
        <p:txBody>
          <a:bodyPr wrap="square" lIns="45720" tIns="18288" rIns="45720" bIns="18288" anchor="t">
            <a:spAutoFit/>
          </a:bodyPr>
          <a:lstStyle/>
          <a:p>
            <a:pPr algn="l"/>
            <a:r>
              <a:rPr sz="1600" b="0" i="0" dirty="0">
                <a:solidFill>
                  <a:srgbClr val="222222"/>
                </a:solidFill>
                <a:latin typeface="Gill Sans"/>
              </a:rPr>
              <a:t>• Levels are exchangeable samples from a larger population</a:t>
            </a:r>
            <a:r>
              <a:rPr lang="en-GB" sz="1600" b="0" i="0" dirty="0">
                <a:solidFill>
                  <a:srgbClr val="222222"/>
                </a:solidFill>
                <a:latin typeface="Gill Sans"/>
              </a:rPr>
              <a:t> – nothing special about each level bar its name</a:t>
            </a:r>
            <a:endParaRPr sz="1600" b="0" i="0" dirty="0">
              <a:solidFill>
                <a:srgbClr val="222222"/>
              </a:solidFill>
              <a:latin typeface="Gill Sans"/>
            </a:endParaRPr>
          </a:p>
          <a:p>
            <a:pPr algn="l"/>
            <a:endParaRPr sz="1600" b="0" i="0" dirty="0">
              <a:solidFill>
                <a:srgbClr val="222222"/>
              </a:solidFill>
              <a:latin typeface="Gill Sans"/>
            </a:endParaRPr>
          </a:p>
          <a:p>
            <a:pPr algn="l"/>
            <a:r>
              <a:rPr sz="1600" b="0" i="0" dirty="0">
                <a:solidFill>
                  <a:srgbClr val="222222"/>
                </a:solidFill>
                <a:latin typeface="Gill Sans"/>
              </a:rPr>
              <a:t>• You care about variation across levels, not each level</a:t>
            </a:r>
          </a:p>
          <a:p>
            <a:pPr algn="l"/>
            <a:endParaRPr sz="1600" b="0" i="0" dirty="0">
              <a:solidFill>
                <a:srgbClr val="222222"/>
              </a:solidFill>
              <a:latin typeface="Gill Sans"/>
            </a:endParaRPr>
          </a:p>
          <a:p>
            <a:pPr algn="l"/>
            <a:r>
              <a:rPr sz="1600" b="0" i="0" dirty="0">
                <a:solidFill>
                  <a:srgbClr val="222222"/>
                </a:solidFill>
                <a:latin typeface="Gill Sans"/>
              </a:rPr>
              <a:t>• Many levels (subjects, stimuli, schools…)</a:t>
            </a:r>
          </a:p>
          <a:p>
            <a:pPr algn="l"/>
            <a:endParaRPr sz="1600" b="0" i="0" dirty="0">
              <a:solidFill>
                <a:srgbClr val="222222"/>
              </a:solidFill>
              <a:latin typeface="Gill Sans"/>
            </a:endParaRPr>
          </a:p>
          <a:p>
            <a:pPr algn="l"/>
            <a:r>
              <a:rPr sz="1600" b="0" i="0" dirty="0">
                <a:solidFill>
                  <a:srgbClr val="222222"/>
                </a:solidFill>
                <a:latin typeface="Gill Sans"/>
              </a:rPr>
              <a:t>• You want the structure of the data respected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Choosing a random effects structure</a:t>
            </a:r>
          </a:p>
        </p:txBody>
      </p:sp>
      <p:sp>
        <p:nvSpPr>
          <p:cNvPr id="3" name="TextBox 2"/>
          <p:cNvSpPr txBox="1"/>
          <p:nvPr/>
        </p:nvSpPr>
        <p:spPr>
          <a:xfrm>
            <a:off x="8565177" y="6857999"/>
            <a:ext cx="3406271" cy="6130909"/>
          </a:xfrm>
          <a:prstGeom prst="rect">
            <a:avLst/>
          </a:prstGeom>
          <a:noFill/>
        </p:spPr>
        <p:txBody>
          <a:bodyPr wrap="square" lIns="45720" tIns="18288" rIns="45720" bIns="18288" anchor="t">
            <a:spAutoFit/>
          </a:bodyPr>
          <a:lstStyle/>
          <a:p>
            <a:pPr algn="l"/>
            <a:r>
              <a:rPr sz="1800" b="0" i="0" dirty="0">
                <a:solidFill>
                  <a:srgbClr val="222222"/>
                </a:solidFill>
                <a:latin typeface="Gill Sans"/>
              </a:rPr>
              <a:t>The temptation: include every possible random slope ("keep it maximal"</a:t>
            </a:r>
            <a:r>
              <a:rPr lang="en-GB" sz="1800" b="0" i="0" dirty="0">
                <a:solidFill>
                  <a:srgbClr val="222222"/>
                </a:solidFill>
                <a:latin typeface="Gill Sans"/>
              </a:rPr>
              <a:t>)</a:t>
            </a:r>
            <a:endParaRPr sz="1800" b="0" i="0" dirty="0">
              <a:solidFill>
                <a:srgbClr val="222222"/>
              </a:solidFill>
              <a:latin typeface="Gill Sans"/>
            </a:endParaRPr>
          </a:p>
          <a:p>
            <a:pPr algn="l"/>
            <a:r>
              <a:rPr sz="1800" b="0" i="0" dirty="0">
                <a:solidFill>
                  <a:srgbClr val="222222"/>
                </a:solidFill>
                <a:latin typeface="Gill Sans"/>
              </a:rPr>
              <a:t>The reality: maximal models often fail to converge, especially with modest data.</a:t>
            </a:r>
          </a:p>
          <a:p>
            <a:pPr algn="l"/>
            <a:endParaRPr sz="1800" b="0" i="0" dirty="0">
              <a:solidFill>
                <a:srgbClr val="222222"/>
              </a:solidFill>
              <a:latin typeface="Gill Sans"/>
            </a:endParaRPr>
          </a:p>
          <a:p>
            <a:pPr algn="l"/>
            <a:r>
              <a:rPr sz="1800" b="0" i="0" dirty="0">
                <a:solidFill>
                  <a:srgbClr val="222222"/>
                </a:solidFill>
                <a:latin typeface="Gill Sans"/>
              </a:rPr>
              <a:t>A pragmatic recipe:</a:t>
            </a:r>
          </a:p>
          <a:p>
            <a:pPr algn="l"/>
            <a:r>
              <a:rPr sz="1800" b="0" i="0" dirty="0">
                <a:solidFill>
                  <a:srgbClr val="222222"/>
                </a:solidFill>
                <a:latin typeface="Gill Sans"/>
              </a:rPr>
              <a:t>    1.  Random intercepts for every grouping factor (subjects, items, schools…).</a:t>
            </a:r>
          </a:p>
          <a:p>
            <a:pPr algn="l"/>
            <a:r>
              <a:rPr sz="1800" b="0" i="0" dirty="0">
                <a:solidFill>
                  <a:srgbClr val="222222"/>
                </a:solidFill>
                <a:latin typeface="Gill Sans"/>
              </a:rPr>
              <a:t>    2.  Random slopes for predictors that vary within those groups.</a:t>
            </a:r>
          </a:p>
          <a:p>
            <a:pPr algn="l"/>
            <a:r>
              <a:rPr sz="1800" b="0" i="0" dirty="0">
                <a:solidFill>
                  <a:srgbClr val="222222"/>
                </a:solidFill>
                <a:latin typeface="Gill Sans"/>
              </a:rPr>
              <a:t>    3.  Add complexity only if the simpler model can't capture what you care about.</a:t>
            </a:r>
          </a:p>
          <a:p>
            <a:pPr algn="l"/>
            <a:endParaRPr sz="1800" b="0" i="0" dirty="0">
              <a:solidFill>
                <a:srgbClr val="222222"/>
              </a:solidFill>
              <a:latin typeface="Gill Sans"/>
            </a:endParaRPr>
          </a:p>
          <a:p>
            <a:pPr algn="l"/>
            <a:r>
              <a:rPr sz="1800" b="0" i="0" dirty="0">
                <a:solidFill>
                  <a:srgbClr val="222222"/>
                </a:solidFill>
                <a:latin typeface="Gill Sans"/>
              </a:rPr>
              <a:t>Convergence warnings are real — listen to them.</a:t>
            </a:r>
          </a:p>
          <a:p>
            <a:pPr algn="l"/>
            <a:r>
              <a:rPr sz="1800" b="0" i="0" dirty="0">
                <a:solidFill>
                  <a:srgbClr val="222222"/>
                </a:solidFill>
                <a:latin typeface="Gill Sans"/>
              </a:rPr>
              <a:t>Singular fits mean the data does not support that structure. Don't ignore the warning, simplify.</a:t>
            </a:r>
          </a:p>
        </p:txBody>
      </p:sp>
      <p:sp>
        <p:nvSpPr>
          <p:cNvPr id="4" name="TextBox 3">
            <a:extLst>
              <a:ext uri="{FF2B5EF4-FFF2-40B4-BE49-F238E27FC236}">
                <a16:creationId xmlns:a16="http://schemas.microsoft.com/office/drawing/2014/main" id="{B0D1CA8E-8614-DDC5-851D-C3F3BA9682C7}"/>
              </a:ext>
            </a:extLst>
          </p:cNvPr>
          <p:cNvSpPr txBox="1"/>
          <p:nvPr/>
        </p:nvSpPr>
        <p:spPr>
          <a:xfrm>
            <a:off x="365760" y="778744"/>
            <a:ext cx="10277685" cy="369332"/>
          </a:xfrm>
          <a:prstGeom prst="rect">
            <a:avLst/>
          </a:prstGeom>
          <a:noFill/>
        </p:spPr>
        <p:txBody>
          <a:bodyPr wrap="none" rtlCol="0">
            <a:spAutoFit/>
          </a:bodyPr>
          <a:lstStyle/>
          <a:p>
            <a:r>
              <a:rPr lang="en-US" dirty="0">
                <a:latin typeface="Gill Sans" panose="020B0502020104020203" pitchFamily="34" charset="-79"/>
                <a:cs typeface="Gill Sans" panose="020B0502020104020203" pitchFamily="34" charset="-79"/>
              </a:rPr>
              <a:t>Perhaps the trickiest part of using these models – they can be mis-specified and things can go quietly wrong!</a:t>
            </a:r>
          </a:p>
        </p:txBody>
      </p:sp>
      <p:pic>
        <p:nvPicPr>
          <p:cNvPr id="6" name="Picture 5">
            <a:extLst>
              <a:ext uri="{FF2B5EF4-FFF2-40B4-BE49-F238E27FC236}">
                <a16:creationId xmlns:a16="http://schemas.microsoft.com/office/drawing/2014/main" id="{1CA6253C-B633-0E0A-D2A6-A1B62FF92B8B}"/>
              </a:ext>
            </a:extLst>
          </p:cNvPr>
          <p:cNvPicPr>
            <a:picLocks noChangeAspect="1"/>
          </p:cNvPicPr>
          <p:nvPr/>
        </p:nvPicPr>
        <p:blipFill>
          <a:blip r:embed="rId2"/>
          <a:stretch>
            <a:fillRect/>
          </a:stretch>
        </p:blipFill>
        <p:spPr>
          <a:xfrm>
            <a:off x="229255" y="1903444"/>
            <a:ext cx="4938356" cy="544922"/>
          </a:xfrm>
          <a:prstGeom prst="rect">
            <a:avLst/>
          </a:prstGeom>
        </p:spPr>
      </p:pic>
      <p:sp>
        <p:nvSpPr>
          <p:cNvPr id="7" name="TextBox 6">
            <a:extLst>
              <a:ext uri="{FF2B5EF4-FFF2-40B4-BE49-F238E27FC236}">
                <a16:creationId xmlns:a16="http://schemas.microsoft.com/office/drawing/2014/main" id="{C6724599-2262-3B66-6B9F-0E51C16968EA}"/>
              </a:ext>
            </a:extLst>
          </p:cNvPr>
          <p:cNvSpPr txBox="1"/>
          <p:nvPr/>
        </p:nvSpPr>
        <p:spPr>
          <a:xfrm>
            <a:off x="4537985" y="1292836"/>
            <a:ext cx="2366866" cy="369332"/>
          </a:xfrm>
          <a:prstGeom prst="rect">
            <a:avLst/>
          </a:prstGeom>
          <a:noFill/>
        </p:spPr>
        <p:txBody>
          <a:bodyPr wrap="none" rtlCol="0">
            <a:spAutoFit/>
          </a:bodyPr>
          <a:lstStyle/>
          <a:p>
            <a:r>
              <a:rPr lang="en-US" dirty="0">
                <a:latin typeface="Gill Sans" panose="020B0502020104020203" pitchFamily="34" charset="-79"/>
                <a:cs typeface="Gill Sans" panose="020B0502020104020203" pitchFamily="34" charset="-79"/>
              </a:rPr>
              <a:t>Two schools of thought</a:t>
            </a:r>
          </a:p>
        </p:txBody>
      </p:sp>
      <p:pic>
        <p:nvPicPr>
          <p:cNvPr id="9" name="Picture 8">
            <a:extLst>
              <a:ext uri="{FF2B5EF4-FFF2-40B4-BE49-F238E27FC236}">
                <a16:creationId xmlns:a16="http://schemas.microsoft.com/office/drawing/2014/main" id="{A3B21D73-3524-EDAC-18D6-ED56712BC7AF}"/>
              </a:ext>
            </a:extLst>
          </p:cNvPr>
          <p:cNvPicPr>
            <a:picLocks noChangeAspect="1"/>
          </p:cNvPicPr>
          <p:nvPr/>
        </p:nvPicPr>
        <p:blipFill>
          <a:blip r:embed="rId3"/>
          <a:stretch>
            <a:fillRect/>
          </a:stretch>
        </p:blipFill>
        <p:spPr>
          <a:xfrm>
            <a:off x="6096000" y="1903444"/>
            <a:ext cx="4938356" cy="544922"/>
          </a:xfrm>
          <a:prstGeom prst="rect">
            <a:avLst/>
          </a:prstGeom>
        </p:spPr>
      </p:pic>
      <p:cxnSp>
        <p:nvCxnSpPr>
          <p:cNvPr id="11" name="Straight Arrow Connector 10">
            <a:extLst>
              <a:ext uri="{FF2B5EF4-FFF2-40B4-BE49-F238E27FC236}">
                <a16:creationId xmlns:a16="http://schemas.microsoft.com/office/drawing/2014/main" id="{632FEFB8-B819-D9A6-44D8-E392C4E8AFE1}"/>
              </a:ext>
            </a:extLst>
          </p:cNvPr>
          <p:cNvCxnSpPr>
            <a:stCxn id="7" idx="1"/>
            <a:endCxn id="6" idx="0"/>
          </p:cNvCxnSpPr>
          <p:nvPr/>
        </p:nvCxnSpPr>
        <p:spPr>
          <a:xfrm flipH="1">
            <a:off x="2698433" y="1477502"/>
            <a:ext cx="1839552" cy="425942"/>
          </a:xfrm>
          <a:prstGeom prst="straightConnector1">
            <a:avLst/>
          </a:prstGeom>
          <a:ln>
            <a:tailEnd type="triangle"/>
          </a:ln>
          <a:effectLst>
            <a:outerShdw blurRad="40000" dist="20000" dir="5400000" sx="1000" sy="1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4C9961D4-B689-4DC7-7398-C2DC907CD131}"/>
              </a:ext>
            </a:extLst>
          </p:cNvPr>
          <p:cNvCxnSpPr>
            <a:cxnSpLocks/>
            <a:stCxn id="7" idx="3"/>
            <a:endCxn id="9" idx="0"/>
          </p:cNvCxnSpPr>
          <p:nvPr/>
        </p:nvCxnSpPr>
        <p:spPr>
          <a:xfrm>
            <a:off x="6904851" y="1477502"/>
            <a:ext cx="1660327" cy="425942"/>
          </a:xfrm>
          <a:prstGeom prst="straightConnector1">
            <a:avLst/>
          </a:prstGeom>
          <a:ln>
            <a:tailEnd type="triangle"/>
          </a:ln>
          <a:effectLst>
            <a:outerShdw blurRad="40000" dist="20000" dir="5400000" sx="1000" sy="1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A0AD758E-B595-D53D-6B3D-60FE47B37D3B}"/>
              </a:ext>
            </a:extLst>
          </p:cNvPr>
          <p:cNvSpPr txBox="1"/>
          <p:nvPr/>
        </p:nvSpPr>
        <p:spPr>
          <a:xfrm>
            <a:off x="1044842" y="2658812"/>
            <a:ext cx="3998500" cy="3139321"/>
          </a:xfrm>
          <a:prstGeom prst="rect">
            <a:avLst/>
          </a:prstGeom>
          <a:noFill/>
        </p:spPr>
        <p:txBody>
          <a:bodyPr wrap="square" rtlCol="0">
            <a:spAutoFit/>
          </a:bodyPr>
          <a:lstStyle/>
          <a:p>
            <a:pPr algn="ctr"/>
            <a:r>
              <a:rPr lang="en-US" dirty="0">
                <a:latin typeface="Gill Sans" panose="020B0502020104020203" pitchFamily="34" charset="-79"/>
                <a:cs typeface="Gill Sans" panose="020B0502020104020203" pitchFamily="34" charset="-79"/>
              </a:rPr>
              <a:t>Basic tenet is to put random effects on anything that will support it</a:t>
            </a:r>
          </a:p>
          <a:p>
            <a:pPr algn="ctr"/>
            <a:endParaRPr lang="en-US" dirty="0">
              <a:latin typeface="Gill Sans" panose="020B0502020104020203" pitchFamily="34" charset="-79"/>
              <a:cs typeface="Gill Sans" panose="020B0502020104020203" pitchFamily="34" charset="-79"/>
            </a:endParaRPr>
          </a:p>
          <a:p>
            <a:pPr algn="ctr"/>
            <a:r>
              <a:rPr lang="en-US" dirty="0">
                <a:latin typeface="Gill Sans" panose="020B0502020104020203" pitchFamily="34" charset="-79"/>
                <a:cs typeface="Gill Sans" panose="020B0502020104020203" pitchFamily="34" charset="-79"/>
              </a:rPr>
              <a:t>Failing to do so – when the effects do vary in the data – inflates your Type I error rate</a:t>
            </a:r>
          </a:p>
          <a:p>
            <a:pPr algn="ctr"/>
            <a:endParaRPr lang="en-US" dirty="0">
              <a:latin typeface="Gill Sans" panose="020B0502020104020203" pitchFamily="34" charset="-79"/>
              <a:cs typeface="Gill Sans" panose="020B0502020104020203" pitchFamily="34" charset="-79"/>
            </a:endParaRPr>
          </a:p>
          <a:p>
            <a:pPr algn="ctr"/>
            <a:endParaRPr lang="en-US" dirty="0">
              <a:latin typeface="Gill Sans" panose="020B0502020104020203" pitchFamily="34" charset="-79"/>
              <a:cs typeface="Gill Sans" panose="020B0502020104020203" pitchFamily="34" charset="-79"/>
            </a:endParaRPr>
          </a:p>
          <a:p>
            <a:pPr algn="ctr"/>
            <a:endParaRPr lang="en-US" dirty="0">
              <a:latin typeface="Gill Sans" panose="020B0502020104020203" pitchFamily="34" charset="-79"/>
              <a:cs typeface="Gill Sans" panose="020B0502020104020203" pitchFamily="34" charset="-79"/>
            </a:endParaRPr>
          </a:p>
          <a:p>
            <a:pPr algn="ctr"/>
            <a:endParaRPr lang="en-US" dirty="0">
              <a:latin typeface="Gill Sans" panose="020B0502020104020203" pitchFamily="34" charset="-79"/>
              <a:cs typeface="Gill Sans" panose="020B0502020104020203" pitchFamily="34" charset="-79"/>
            </a:endParaRPr>
          </a:p>
          <a:p>
            <a:pPr algn="ctr"/>
            <a:endParaRPr lang="en-US" dirty="0">
              <a:latin typeface="Gill Sans" panose="020B0502020104020203" pitchFamily="34" charset="-79"/>
              <a:cs typeface="Gill Sans" panose="020B0502020104020203" pitchFamily="34" charset="-79"/>
            </a:endParaRPr>
          </a:p>
        </p:txBody>
      </p:sp>
      <p:sp>
        <p:nvSpPr>
          <p:cNvPr id="16" name="TextBox 15">
            <a:extLst>
              <a:ext uri="{FF2B5EF4-FFF2-40B4-BE49-F238E27FC236}">
                <a16:creationId xmlns:a16="http://schemas.microsoft.com/office/drawing/2014/main" id="{509DF76E-9019-D394-CBC4-F00943041787}"/>
              </a:ext>
            </a:extLst>
          </p:cNvPr>
          <p:cNvSpPr txBox="1"/>
          <p:nvPr/>
        </p:nvSpPr>
        <p:spPr>
          <a:xfrm>
            <a:off x="273377" y="4534293"/>
            <a:ext cx="6315959" cy="1477328"/>
          </a:xfrm>
          <a:prstGeom prst="rect">
            <a:avLst/>
          </a:prstGeom>
          <a:noFill/>
        </p:spPr>
        <p:txBody>
          <a:bodyPr wrap="square" rtlCol="0">
            <a:spAutoFit/>
          </a:bodyPr>
          <a:lstStyle/>
          <a:p>
            <a:r>
              <a:rPr lang="en-US" dirty="0">
                <a:latin typeface="Gill Sans" panose="020B0502020104020203" pitchFamily="34" charset="-79"/>
                <a:cs typeface="Gill Sans" panose="020B0502020104020203" pitchFamily="34" charset="-79"/>
              </a:rPr>
              <a:t>Problems</a:t>
            </a:r>
          </a:p>
          <a:p>
            <a:pPr marL="342900" indent="-342900">
              <a:buAutoNum type="arabicParenR"/>
            </a:pPr>
            <a:r>
              <a:rPr lang="en-US" dirty="0">
                <a:latin typeface="Gill Sans" panose="020B0502020104020203" pitchFamily="34" charset="-79"/>
                <a:cs typeface="Gill Sans" panose="020B0502020104020203" pitchFamily="34" charset="-79"/>
              </a:rPr>
              <a:t>We don’t usually know if the effects do vary in the data</a:t>
            </a:r>
          </a:p>
          <a:p>
            <a:pPr marL="342900" indent="-342900">
              <a:buAutoNum type="arabicParenR"/>
            </a:pPr>
            <a:r>
              <a:rPr lang="en-US" dirty="0">
                <a:latin typeface="Gill Sans" panose="020B0502020104020203" pitchFamily="34" charset="-79"/>
                <a:cs typeface="Gill Sans" panose="020B0502020104020203" pitchFamily="34" charset="-79"/>
              </a:rPr>
              <a:t>Adding in all the random effects can induce a severe problem – </a:t>
            </a:r>
            <a:r>
              <a:rPr lang="en-US" i="1" dirty="0">
                <a:latin typeface="Gill Sans" panose="020B0502020104020203" pitchFamily="34" charset="-79"/>
                <a:cs typeface="Gill Sans" panose="020B0502020104020203" pitchFamily="34" charset="-79"/>
              </a:rPr>
              <a:t>the convergence warning – </a:t>
            </a:r>
            <a:r>
              <a:rPr lang="en-US" dirty="0">
                <a:latin typeface="Gill Sans" panose="020B0502020104020203" pitchFamily="34" charset="-79"/>
                <a:cs typeface="Gill Sans" panose="020B0502020104020203" pitchFamily="34" charset="-79"/>
              </a:rPr>
              <a:t>you </a:t>
            </a:r>
            <a:r>
              <a:rPr lang="en-US" u="sng" dirty="0">
                <a:latin typeface="Gill Sans" panose="020B0502020104020203" pitchFamily="34" charset="-79"/>
                <a:cs typeface="Gill Sans" panose="020B0502020104020203" pitchFamily="34" charset="-79"/>
              </a:rPr>
              <a:t>cannot</a:t>
            </a:r>
            <a:r>
              <a:rPr lang="en-US" dirty="0">
                <a:latin typeface="Gill Sans" panose="020B0502020104020203" pitchFamily="34" charset="-79"/>
                <a:cs typeface="Gill Sans" panose="020B0502020104020203" pitchFamily="34" charset="-79"/>
              </a:rPr>
              <a:t> trust the results!</a:t>
            </a:r>
          </a:p>
          <a:p>
            <a:endParaRPr lang="en-US" dirty="0">
              <a:latin typeface="Gill Sans" panose="020B0502020104020203" pitchFamily="34" charset="-79"/>
              <a:cs typeface="Gill Sans" panose="020B0502020104020203" pitchFamily="34" charset="-79"/>
            </a:endParaRPr>
          </a:p>
        </p:txBody>
      </p:sp>
      <p:pic>
        <p:nvPicPr>
          <p:cNvPr id="18" name="Picture 17">
            <a:extLst>
              <a:ext uri="{FF2B5EF4-FFF2-40B4-BE49-F238E27FC236}">
                <a16:creationId xmlns:a16="http://schemas.microsoft.com/office/drawing/2014/main" id="{28A5911A-90EC-DB8E-6F65-6F6F52BE9D0E}"/>
              </a:ext>
            </a:extLst>
          </p:cNvPr>
          <p:cNvPicPr>
            <a:picLocks noChangeAspect="1"/>
          </p:cNvPicPr>
          <p:nvPr/>
        </p:nvPicPr>
        <p:blipFill>
          <a:blip r:embed="rId4"/>
          <a:stretch>
            <a:fillRect/>
          </a:stretch>
        </p:blipFill>
        <p:spPr>
          <a:xfrm>
            <a:off x="754802" y="5776923"/>
            <a:ext cx="4749800" cy="444500"/>
          </a:xfrm>
          <a:prstGeom prst="rect">
            <a:avLst/>
          </a:prstGeom>
        </p:spPr>
      </p:pic>
      <p:pic>
        <p:nvPicPr>
          <p:cNvPr id="20" name="Picture 19">
            <a:extLst>
              <a:ext uri="{FF2B5EF4-FFF2-40B4-BE49-F238E27FC236}">
                <a16:creationId xmlns:a16="http://schemas.microsoft.com/office/drawing/2014/main" id="{990F4C61-ED1C-E20A-AA1E-5AB9370A3F73}"/>
              </a:ext>
            </a:extLst>
          </p:cNvPr>
          <p:cNvPicPr>
            <a:picLocks noChangeAspect="1"/>
          </p:cNvPicPr>
          <p:nvPr/>
        </p:nvPicPr>
        <p:blipFill>
          <a:blip r:embed="rId5"/>
          <a:stretch>
            <a:fillRect/>
          </a:stretch>
        </p:blipFill>
        <p:spPr>
          <a:xfrm>
            <a:off x="604297" y="6221423"/>
            <a:ext cx="4686300" cy="609600"/>
          </a:xfrm>
          <a:prstGeom prst="rect">
            <a:avLst/>
          </a:prstGeom>
        </p:spPr>
      </p:pic>
      <p:sp>
        <p:nvSpPr>
          <p:cNvPr id="21" name="TextBox 20">
            <a:extLst>
              <a:ext uri="{FF2B5EF4-FFF2-40B4-BE49-F238E27FC236}">
                <a16:creationId xmlns:a16="http://schemas.microsoft.com/office/drawing/2014/main" id="{1AD2857A-4B3C-13EE-091B-574CC3A4CB89}"/>
              </a:ext>
            </a:extLst>
          </p:cNvPr>
          <p:cNvSpPr txBox="1"/>
          <p:nvPr/>
        </p:nvSpPr>
        <p:spPr>
          <a:xfrm>
            <a:off x="7035855" y="2658812"/>
            <a:ext cx="5030453" cy="3416320"/>
          </a:xfrm>
          <a:prstGeom prst="rect">
            <a:avLst/>
          </a:prstGeom>
          <a:noFill/>
        </p:spPr>
        <p:txBody>
          <a:bodyPr wrap="square" rtlCol="0">
            <a:spAutoFit/>
          </a:bodyPr>
          <a:lstStyle/>
          <a:p>
            <a:pPr algn="ctr"/>
            <a:r>
              <a:rPr lang="en-US" dirty="0">
                <a:latin typeface="Gill Sans" panose="020B0502020104020203" pitchFamily="34" charset="-79"/>
                <a:cs typeface="Gill Sans" panose="020B0502020104020203" pitchFamily="34" charset="-79"/>
              </a:rPr>
              <a:t>Think very hard about what you want to test and specify your model accordingly</a:t>
            </a:r>
          </a:p>
          <a:p>
            <a:pPr algn="ctr"/>
            <a:endParaRPr lang="en-US" dirty="0">
              <a:latin typeface="Gill Sans" panose="020B0502020104020203" pitchFamily="34" charset="-79"/>
              <a:cs typeface="Gill Sans" panose="020B0502020104020203" pitchFamily="34" charset="-79"/>
            </a:endParaRPr>
          </a:p>
          <a:p>
            <a:pPr algn="ctr"/>
            <a:r>
              <a:rPr lang="en-US" dirty="0">
                <a:latin typeface="Gill Sans" panose="020B0502020104020203" pitchFamily="34" charset="-79"/>
                <a:cs typeface="Gill Sans" panose="020B0502020104020203" pitchFamily="34" charset="-79"/>
              </a:rPr>
              <a:t>Start maximal and prune – anything non-identified is worthless, and even then ensure your random effects contribute meaningful information via model comparison</a:t>
            </a:r>
          </a:p>
          <a:p>
            <a:pPr algn="ctr"/>
            <a:endParaRPr lang="en-US" dirty="0">
              <a:latin typeface="Gill Sans" panose="020B0502020104020203" pitchFamily="34" charset="-79"/>
              <a:cs typeface="Gill Sans" panose="020B0502020104020203" pitchFamily="34" charset="-79"/>
            </a:endParaRPr>
          </a:p>
          <a:p>
            <a:pPr algn="ctr"/>
            <a:endParaRPr lang="en-US" dirty="0">
              <a:latin typeface="Gill Sans" panose="020B0502020104020203" pitchFamily="34" charset="-79"/>
              <a:cs typeface="Gill Sans" panose="020B0502020104020203" pitchFamily="34" charset="-79"/>
            </a:endParaRPr>
          </a:p>
          <a:p>
            <a:pPr algn="ctr"/>
            <a:endParaRPr lang="en-US" dirty="0">
              <a:latin typeface="Gill Sans" panose="020B0502020104020203" pitchFamily="34" charset="-79"/>
              <a:cs typeface="Gill Sans" panose="020B0502020104020203" pitchFamily="34" charset="-79"/>
            </a:endParaRPr>
          </a:p>
          <a:p>
            <a:pPr algn="ctr"/>
            <a:endParaRPr lang="en-US" dirty="0">
              <a:latin typeface="Gill Sans" panose="020B0502020104020203" pitchFamily="34" charset="-79"/>
              <a:cs typeface="Gill Sans" panose="020B0502020104020203" pitchFamily="34" charset="-79"/>
            </a:endParaRPr>
          </a:p>
          <a:p>
            <a:pPr algn="ctr"/>
            <a:endParaRPr lang="en-US" dirty="0">
              <a:latin typeface="Gill Sans" panose="020B0502020104020203" pitchFamily="34" charset="-79"/>
              <a:cs typeface="Gill Sans" panose="020B0502020104020203" pitchFamily="34" charset="-79"/>
            </a:endParaRPr>
          </a:p>
        </p:txBody>
      </p:sp>
      <p:sp>
        <p:nvSpPr>
          <p:cNvPr id="22" name="TextBox 21">
            <a:extLst>
              <a:ext uri="{FF2B5EF4-FFF2-40B4-BE49-F238E27FC236}">
                <a16:creationId xmlns:a16="http://schemas.microsoft.com/office/drawing/2014/main" id="{42AE4D38-3022-63CD-878F-EB25A9562D3F}"/>
              </a:ext>
            </a:extLst>
          </p:cNvPr>
          <p:cNvSpPr txBox="1"/>
          <p:nvPr/>
        </p:nvSpPr>
        <p:spPr>
          <a:xfrm>
            <a:off x="7035855" y="4853593"/>
            <a:ext cx="4875086" cy="923330"/>
          </a:xfrm>
          <a:prstGeom prst="rect">
            <a:avLst/>
          </a:prstGeom>
          <a:noFill/>
        </p:spPr>
        <p:txBody>
          <a:bodyPr wrap="square" rtlCol="0">
            <a:spAutoFit/>
          </a:bodyPr>
          <a:lstStyle/>
          <a:p>
            <a:r>
              <a:rPr lang="en-US" dirty="0">
                <a:latin typeface="Gill Sans" panose="020B0502020104020203" pitchFamily="34" charset="-79"/>
                <a:cs typeface="Gill Sans" panose="020B0502020104020203" pitchFamily="34" charset="-79"/>
              </a:rPr>
              <a:t>Problems</a:t>
            </a:r>
          </a:p>
          <a:p>
            <a:pPr marL="342900" indent="-342900">
              <a:buAutoNum type="arabicParenR"/>
            </a:pPr>
            <a:r>
              <a:rPr lang="en-US" dirty="0">
                <a:latin typeface="Gill Sans" panose="020B0502020104020203" pitchFamily="34" charset="-79"/>
                <a:cs typeface="Gill Sans" panose="020B0502020104020203" pitchFamily="34" charset="-79"/>
              </a:rPr>
              <a:t>Think very hard</a:t>
            </a:r>
          </a:p>
          <a:p>
            <a:endParaRPr lang="en-US" dirty="0">
              <a:latin typeface="Gill Sans" panose="020B0502020104020203" pitchFamily="34" charset="-79"/>
              <a:cs typeface="Gill Sans" panose="020B0502020104020203"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heckerboard(across)">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par>
                                <p:cTn id="36" presetID="9"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dissolv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5" grpId="0"/>
      <p:bldP spid="16"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695" cy="685800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457200" y="2377440"/>
            <a:ext cx="1645920" cy="73152"/>
          </a:xfrm>
          <a:prstGeom prst="rect">
            <a:avLst/>
          </a:prstGeom>
          <a:solidFill>
            <a:srgbClr val="D71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457199" y="2606040"/>
            <a:ext cx="11734495" cy="1391150"/>
          </a:xfrm>
          <a:prstGeom prst="rect">
            <a:avLst/>
          </a:prstGeom>
          <a:noFill/>
        </p:spPr>
        <p:txBody>
          <a:bodyPr wrap="square" lIns="45720" tIns="18288" rIns="45720" bIns="18288" anchor="t">
            <a:spAutoFit/>
          </a:bodyPr>
          <a:lstStyle/>
          <a:p>
            <a:pPr algn="l"/>
            <a:r>
              <a:rPr sz="4400" b="1" i="0" dirty="0">
                <a:solidFill>
                  <a:srgbClr val="FFFFFF"/>
                </a:solidFill>
                <a:latin typeface="Gill Sans"/>
              </a:rPr>
              <a:t>Part 1 — </a:t>
            </a:r>
            <a:r>
              <a:rPr lang="en-GB" sz="4400" b="1" i="0" dirty="0">
                <a:solidFill>
                  <a:srgbClr val="FFFFFF"/>
                </a:solidFill>
                <a:latin typeface="Gill Sans"/>
              </a:rPr>
              <a:t>Its Just A Linear Model (IJALM)</a:t>
            </a:r>
          </a:p>
          <a:p>
            <a:pPr algn="l"/>
            <a:endParaRPr sz="4400" b="1" i="0" dirty="0">
              <a:solidFill>
                <a:srgbClr val="FFFFFF"/>
              </a:solidFill>
              <a:latin typeface="Gill Sans"/>
            </a:endParaRPr>
          </a:p>
        </p:txBody>
      </p:sp>
      <p:sp>
        <p:nvSpPr>
          <p:cNvPr id="5" name="TextBox 4"/>
          <p:cNvSpPr txBox="1"/>
          <p:nvPr/>
        </p:nvSpPr>
        <p:spPr>
          <a:xfrm>
            <a:off x="457200" y="4754880"/>
            <a:ext cx="11247120" cy="375487"/>
          </a:xfrm>
          <a:prstGeom prst="rect">
            <a:avLst/>
          </a:prstGeom>
          <a:noFill/>
        </p:spPr>
        <p:txBody>
          <a:bodyPr wrap="square" lIns="45720" tIns="18288" rIns="45720" bIns="18288" anchor="t">
            <a:spAutoFit/>
          </a:bodyPr>
          <a:lstStyle/>
          <a:p>
            <a:pPr algn="l"/>
            <a:r>
              <a:rPr sz="2200" b="0" i="1" dirty="0">
                <a:solidFill>
                  <a:srgbClr val="CCDDFF"/>
                </a:solidFill>
                <a:latin typeface="Gill Sans"/>
              </a:rPr>
              <a:t>A refresher on the GLM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Effect sizes — marginal vs conditional R²</a:t>
            </a:r>
          </a:p>
        </p:txBody>
      </p:sp>
      <p:pic>
        <p:nvPicPr>
          <p:cNvPr id="3" name="Picture 2" descr="marginal_vs_conditional.png"/>
          <p:cNvPicPr>
            <a:picLocks noChangeAspect="1"/>
          </p:cNvPicPr>
          <p:nvPr/>
        </p:nvPicPr>
        <p:blipFill>
          <a:blip r:embed="rId2"/>
          <a:stretch>
            <a:fillRect/>
          </a:stretch>
        </p:blipFill>
        <p:spPr>
          <a:xfrm>
            <a:off x="1188720" y="1280160"/>
            <a:ext cx="9784080" cy="4206240"/>
          </a:xfrm>
          <a:prstGeom prst="rect">
            <a:avLst/>
          </a:prstGeom>
        </p:spPr>
      </p:pic>
      <p:sp>
        <p:nvSpPr>
          <p:cNvPr id="4" name="TextBox 3"/>
          <p:cNvSpPr txBox="1"/>
          <p:nvPr/>
        </p:nvSpPr>
        <p:spPr>
          <a:xfrm>
            <a:off x="472440" y="5577840"/>
            <a:ext cx="11247120" cy="898708"/>
          </a:xfrm>
          <a:prstGeom prst="rect">
            <a:avLst/>
          </a:prstGeom>
          <a:noFill/>
        </p:spPr>
        <p:txBody>
          <a:bodyPr wrap="square" lIns="45720" tIns="18288" rIns="45720" bIns="18288" anchor="t">
            <a:spAutoFit/>
          </a:bodyPr>
          <a:lstStyle/>
          <a:p>
            <a:pPr algn="l"/>
            <a:r>
              <a:rPr sz="1400" b="0" i="0" dirty="0">
                <a:solidFill>
                  <a:srgbClr val="222222"/>
                </a:solidFill>
                <a:latin typeface="Gill Sans"/>
              </a:rPr>
              <a:t>Marginal R² — variance explained by the fixed effects alone (the 'average person' prediction).</a:t>
            </a:r>
          </a:p>
          <a:p>
            <a:pPr algn="l"/>
            <a:r>
              <a:rPr sz="1400" b="0" i="0" dirty="0">
                <a:solidFill>
                  <a:srgbClr val="222222"/>
                </a:solidFill>
                <a:latin typeface="Gill Sans"/>
              </a:rPr>
              <a:t>Conditional R² — variance explained by fixed + random effects together (the 'these specific subjects' prediction).</a:t>
            </a:r>
          </a:p>
          <a:p>
            <a:pPr algn="l"/>
            <a:r>
              <a:rPr sz="1400" b="0" i="0" dirty="0">
                <a:solidFill>
                  <a:srgbClr val="222222"/>
                </a:solidFill>
                <a:latin typeface="Gill Sans"/>
              </a:rPr>
              <a:t>On the sleep study: marginal </a:t>
            </a:r>
            <a:r>
              <a:rPr lang="en-GB" sz="1400" b="0" i="0" dirty="0">
                <a:solidFill>
                  <a:srgbClr val="222222"/>
                </a:solidFill>
                <a:latin typeface="Gill Sans"/>
              </a:rPr>
              <a:t>0.28</a:t>
            </a:r>
            <a:r>
              <a:rPr sz="1400" b="0" i="0" dirty="0">
                <a:solidFill>
                  <a:srgbClr val="222222"/>
                </a:solidFill>
                <a:latin typeface="Gill Sans"/>
              </a:rPr>
              <a:t>, </a:t>
            </a:r>
            <a:r>
              <a:rPr lang="en-GB" sz="1400" b="0" i="0" dirty="0">
                <a:solidFill>
                  <a:srgbClr val="222222"/>
                </a:solidFill>
                <a:latin typeface="Gill Sans"/>
              </a:rPr>
              <a:t>conditional</a:t>
            </a:r>
            <a:r>
              <a:rPr sz="1400" b="0" i="0" dirty="0">
                <a:solidFill>
                  <a:srgbClr val="222222"/>
                </a:solidFill>
                <a:latin typeface="Gill Sans"/>
              </a:rPr>
              <a:t> 0.80</a:t>
            </a:r>
            <a:endParaRPr lang="en-GB" sz="1400" b="0" i="0" dirty="0">
              <a:solidFill>
                <a:srgbClr val="222222"/>
              </a:solidFill>
              <a:latin typeface="Gill Sans"/>
            </a:endParaRPr>
          </a:p>
          <a:p>
            <a:pPr algn="l"/>
            <a:r>
              <a:rPr lang="en-GB" sz="1400" b="0" i="0" dirty="0">
                <a:solidFill>
                  <a:srgbClr val="222222"/>
                </a:solidFill>
                <a:latin typeface="Gill Sans"/>
              </a:rPr>
              <a:t>The first can be useful for out-of-sample data (i.e. generalisation), while the second is more descriptive about the existing sample</a:t>
            </a:r>
            <a:endParaRPr sz="1400" b="0" i="0" dirty="0">
              <a:solidFill>
                <a:srgbClr val="222222"/>
              </a:solidFill>
              <a:latin typeface="Gill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Coefficients — query the model, don't read the table</a:t>
            </a:r>
          </a:p>
        </p:txBody>
      </p:sp>
      <p:sp>
        <p:nvSpPr>
          <p:cNvPr id="3" name="TextBox 2"/>
          <p:cNvSpPr txBox="1"/>
          <p:nvPr/>
        </p:nvSpPr>
        <p:spPr>
          <a:xfrm>
            <a:off x="457200" y="1280160"/>
            <a:ext cx="11247120" cy="2529923"/>
          </a:xfrm>
          <a:prstGeom prst="rect">
            <a:avLst/>
          </a:prstGeom>
          <a:noFill/>
        </p:spPr>
        <p:txBody>
          <a:bodyPr wrap="square" lIns="45720" tIns="18288" rIns="45720" bIns="18288" anchor="t">
            <a:spAutoFit/>
          </a:bodyPr>
          <a:lstStyle/>
          <a:p>
            <a:pPr algn="l"/>
            <a:r>
              <a:rPr sz="1800" b="0" i="0" dirty="0">
                <a:solidFill>
                  <a:srgbClr val="222222"/>
                </a:solidFill>
                <a:latin typeface="Gill Sans"/>
              </a:rPr>
              <a:t>Once you have interactions, polynomials, or many random effects, the coefficient table becomes unreadable.</a:t>
            </a:r>
          </a:p>
          <a:p>
            <a:pPr algn="l"/>
            <a:endParaRPr sz="1800" b="0" i="0" dirty="0">
              <a:solidFill>
                <a:srgbClr val="222222"/>
              </a:solidFill>
              <a:latin typeface="Gill Sans"/>
            </a:endParaRPr>
          </a:p>
          <a:p>
            <a:pPr algn="l"/>
            <a:r>
              <a:rPr sz="1800" b="0" i="0" dirty="0">
                <a:solidFill>
                  <a:srgbClr val="222222"/>
                </a:solidFill>
                <a:latin typeface="Gill Sans"/>
              </a:rPr>
              <a:t>Don't read it. Use the model to make predictions for the scenarios you care about.</a:t>
            </a:r>
          </a:p>
          <a:p>
            <a:pPr algn="l"/>
            <a:endParaRPr sz="1800" b="0" i="0" dirty="0">
              <a:solidFill>
                <a:srgbClr val="222222"/>
              </a:solidFill>
              <a:latin typeface="Gill Sans"/>
            </a:endParaRPr>
          </a:p>
          <a:p>
            <a:pPr algn="l"/>
            <a:r>
              <a:rPr sz="1800" b="0" i="0" dirty="0">
                <a:solidFill>
                  <a:srgbClr val="222222"/>
                </a:solidFill>
                <a:latin typeface="Gill Sans"/>
              </a:rPr>
              <a:t>    •  'What is the predicted RT on day 0 for an average person?'  → marginal prediction.</a:t>
            </a:r>
          </a:p>
          <a:p>
            <a:pPr algn="l"/>
            <a:r>
              <a:rPr sz="1800" b="0" i="0" dirty="0">
                <a:solidFill>
                  <a:srgbClr val="222222"/>
                </a:solidFill>
                <a:latin typeface="Gill Sans"/>
              </a:rPr>
              <a:t>    •  'What is the predicted RT trajectory for subject 308?'         → conditional prediction.</a:t>
            </a:r>
          </a:p>
          <a:p>
            <a:pPr algn="l"/>
            <a:r>
              <a:rPr sz="1800" b="0" i="0" dirty="0">
                <a:solidFill>
                  <a:srgbClr val="222222"/>
                </a:solidFill>
                <a:latin typeface="Gill Sans"/>
              </a:rPr>
              <a:t>    •  'What is the difference in slope between conditions A and B?'  → contrast of predictions.</a:t>
            </a:r>
          </a:p>
          <a:p>
            <a:pPr algn="l"/>
            <a:endParaRPr sz="1800" b="0" i="0" dirty="0">
              <a:solidFill>
                <a:srgbClr val="222222"/>
              </a:solidFill>
              <a:latin typeface="Gill Sans"/>
            </a:endParaRPr>
          </a:p>
          <a:p>
            <a:pPr algn="l"/>
            <a:r>
              <a:rPr sz="1800" b="0" i="0" dirty="0">
                <a:solidFill>
                  <a:srgbClr val="222222"/>
                </a:solidFill>
                <a:latin typeface="Gill Sans"/>
              </a:rPr>
              <a:t>In JAMOVI: </a:t>
            </a:r>
            <a:r>
              <a:rPr sz="1800" b="0" i="0" dirty="0" err="1">
                <a:solidFill>
                  <a:srgbClr val="222222"/>
                </a:solidFill>
                <a:latin typeface="Gill Sans"/>
              </a:rPr>
              <a:t>GAMLj's</a:t>
            </a:r>
            <a:r>
              <a:rPr sz="1800" b="0" i="0" dirty="0">
                <a:solidFill>
                  <a:srgbClr val="222222"/>
                </a:solidFill>
                <a:latin typeface="Gill Sans"/>
              </a:rPr>
              <a:t> Estimated Marginal Means panel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Power analysis — there is no G*Power for this</a:t>
            </a:r>
          </a:p>
        </p:txBody>
      </p:sp>
      <p:sp>
        <p:nvSpPr>
          <p:cNvPr id="3" name="TextBox 2"/>
          <p:cNvSpPr txBox="1"/>
          <p:nvPr/>
        </p:nvSpPr>
        <p:spPr>
          <a:xfrm>
            <a:off x="457200" y="1280160"/>
            <a:ext cx="11247120" cy="3484031"/>
          </a:xfrm>
          <a:prstGeom prst="rect">
            <a:avLst/>
          </a:prstGeom>
          <a:noFill/>
        </p:spPr>
        <p:txBody>
          <a:bodyPr wrap="square" lIns="45720" tIns="18288" rIns="45720" bIns="18288" anchor="t">
            <a:spAutoFit/>
          </a:bodyPr>
          <a:lstStyle/>
          <a:p>
            <a:pPr algn="l"/>
            <a:r>
              <a:rPr sz="1600" b="0" i="0" dirty="0">
                <a:solidFill>
                  <a:srgbClr val="222222"/>
                </a:solidFill>
                <a:latin typeface="Gill Sans"/>
              </a:rPr>
              <a:t>Power in mixed models depends on:</a:t>
            </a:r>
          </a:p>
          <a:p>
            <a:pPr algn="l"/>
            <a:r>
              <a:rPr sz="1600" b="0" i="0" dirty="0">
                <a:solidFill>
                  <a:srgbClr val="222222"/>
                </a:solidFill>
                <a:latin typeface="Gill Sans"/>
              </a:rPr>
              <a:t>    •  the number of clusters</a:t>
            </a:r>
          </a:p>
          <a:p>
            <a:pPr algn="l"/>
            <a:r>
              <a:rPr sz="1600" b="0" i="0" dirty="0">
                <a:solidFill>
                  <a:srgbClr val="222222"/>
                </a:solidFill>
                <a:latin typeface="Gill Sans"/>
              </a:rPr>
              <a:t>    •  the number of observations per cluster</a:t>
            </a:r>
          </a:p>
          <a:p>
            <a:pPr algn="l"/>
            <a:r>
              <a:rPr sz="1600" b="0" i="0" dirty="0">
                <a:solidFill>
                  <a:srgbClr val="222222"/>
                </a:solidFill>
                <a:latin typeface="Gill Sans"/>
              </a:rPr>
              <a:t>    •  the size of the random-effect variances</a:t>
            </a:r>
          </a:p>
          <a:p>
            <a:pPr algn="l"/>
            <a:r>
              <a:rPr sz="1600" b="0" i="0" dirty="0">
                <a:solidFill>
                  <a:srgbClr val="222222"/>
                </a:solidFill>
                <a:latin typeface="Gill Sans"/>
              </a:rPr>
              <a:t>    •  the design (within vs between)</a:t>
            </a:r>
          </a:p>
          <a:p>
            <a:pPr algn="l"/>
            <a:endParaRPr sz="1600" b="0" i="0" dirty="0">
              <a:solidFill>
                <a:srgbClr val="222222"/>
              </a:solidFill>
              <a:latin typeface="Gill Sans"/>
            </a:endParaRPr>
          </a:p>
          <a:p>
            <a:pPr algn="l"/>
            <a:r>
              <a:rPr sz="1600" b="0" i="0" dirty="0">
                <a:solidFill>
                  <a:srgbClr val="222222"/>
                </a:solidFill>
                <a:latin typeface="Gill Sans"/>
              </a:rPr>
              <a:t>Adding 1000 more trials per person buys you very little power for between-subject effects.</a:t>
            </a:r>
          </a:p>
          <a:p>
            <a:pPr algn="l"/>
            <a:r>
              <a:rPr sz="1600" b="0" i="0" dirty="0">
                <a:solidFill>
                  <a:srgbClr val="222222"/>
                </a:solidFill>
                <a:latin typeface="Gill Sans"/>
              </a:rPr>
              <a:t>Adding 20 more participants might buy a lot. The opposite is true for within-subject effects.</a:t>
            </a:r>
          </a:p>
          <a:p>
            <a:pPr algn="l"/>
            <a:endParaRPr sz="1600" b="0" i="0" dirty="0">
              <a:solidFill>
                <a:srgbClr val="222222"/>
              </a:solidFill>
              <a:latin typeface="Gill Sans"/>
            </a:endParaRPr>
          </a:p>
          <a:p>
            <a:pPr algn="l"/>
            <a:r>
              <a:rPr sz="1600" b="0" i="0" dirty="0">
                <a:solidFill>
                  <a:srgbClr val="222222"/>
                </a:solidFill>
                <a:latin typeface="Gill Sans"/>
              </a:rPr>
              <a:t>There is no closed-form formula. The honest approach is simulation —</a:t>
            </a:r>
          </a:p>
          <a:p>
            <a:pPr algn="l"/>
            <a:r>
              <a:rPr sz="1600" b="0" i="0" dirty="0">
                <a:solidFill>
                  <a:srgbClr val="222222"/>
                </a:solidFill>
                <a:latin typeface="Gill Sans"/>
              </a:rPr>
              <a:t>fit the model you'd run, on data you generate from realistic parameters, many times. </a:t>
            </a:r>
          </a:p>
          <a:p>
            <a:pPr algn="l"/>
            <a:r>
              <a:rPr sz="1600" b="0" i="0" dirty="0">
                <a:solidFill>
                  <a:srgbClr val="222222"/>
                </a:solidFill>
                <a:latin typeface="Gill Sans"/>
              </a:rPr>
              <a:t>Count how often the effect of interest is recovered.</a:t>
            </a:r>
          </a:p>
          <a:p>
            <a:pPr algn="l"/>
            <a:endParaRPr sz="1600" b="0" i="0" dirty="0">
              <a:solidFill>
                <a:srgbClr val="222222"/>
              </a:solidFill>
              <a:latin typeface="Gill Sans"/>
            </a:endParaRPr>
          </a:p>
          <a:p>
            <a:pPr algn="l"/>
            <a:r>
              <a:rPr sz="1600" b="0" i="0" dirty="0">
                <a:solidFill>
                  <a:srgbClr val="222222"/>
                </a:solidFill>
                <a:latin typeface="Gill Sans"/>
              </a:rPr>
              <a:t>Most precise pre-registered power analyses for mixed models are</a:t>
            </a:r>
            <a:r>
              <a:rPr lang="en-GB" sz="1600" b="0" i="0" dirty="0">
                <a:solidFill>
                  <a:srgbClr val="222222"/>
                </a:solidFill>
                <a:latin typeface="Gill Sans"/>
              </a:rPr>
              <a:t> fictional, and most don’t attempt one!</a:t>
            </a:r>
            <a:endParaRPr sz="1600" b="0" i="0" dirty="0">
              <a:solidFill>
                <a:srgbClr val="222222"/>
              </a:solidFill>
              <a:latin typeface="Gill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Recap</a:t>
            </a:r>
          </a:p>
        </p:txBody>
      </p:sp>
      <p:sp>
        <p:nvSpPr>
          <p:cNvPr id="3" name="TextBox 2"/>
          <p:cNvSpPr txBox="1"/>
          <p:nvPr/>
        </p:nvSpPr>
        <p:spPr>
          <a:xfrm>
            <a:off x="457200" y="1371600"/>
            <a:ext cx="11247120" cy="3360920"/>
          </a:xfrm>
          <a:prstGeom prst="rect">
            <a:avLst/>
          </a:prstGeom>
          <a:noFill/>
        </p:spPr>
        <p:txBody>
          <a:bodyPr wrap="square" lIns="45720" tIns="18288" rIns="45720" bIns="18288" anchor="t">
            <a:spAutoFit/>
          </a:bodyPr>
          <a:lstStyle/>
          <a:p>
            <a:pPr algn="l"/>
            <a:r>
              <a:rPr sz="1800" b="0" i="0" dirty="0">
                <a:solidFill>
                  <a:srgbClr val="222222"/>
                </a:solidFill>
                <a:latin typeface="Gill Sans"/>
              </a:rPr>
              <a:t>1.  Almost all standard statistics in psychology is the GLM.</a:t>
            </a:r>
          </a:p>
          <a:p>
            <a:pPr algn="l"/>
            <a:endParaRPr sz="1800" b="0" i="0" dirty="0">
              <a:solidFill>
                <a:srgbClr val="222222"/>
              </a:solidFill>
              <a:latin typeface="Gill Sans"/>
            </a:endParaRPr>
          </a:p>
          <a:p>
            <a:pPr algn="l"/>
            <a:r>
              <a:rPr sz="1800" b="0" i="0" dirty="0">
                <a:solidFill>
                  <a:srgbClr val="222222"/>
                </a:solidFill>
                <a:latin typeface="Gill Sans"/>
              </a:rPr>
              <a:t>2.  </a:t>
            </a:r>
            <a:r>
              <a:rPr lang="en-GB" sz="1800" b="0" i="0" dirty="0">
                <a:solidFill>
                  <a:srgbClr val="222222"/>
                </a:solidFill>
                <a:latin typeface="Gill Sans"/>
              </a:rPr>
              <a:t>We are wary of th</a:t>
            </a:r>
            <a:r>
              <a:rPr lang="en-GB" dirty="0">
                <a:solidFill>
                  <a:srgbClr val="222222"/>
                </a:solidFill>
                <a:latin typeface="Gill Sans"/>
              </a:rPr>
              <a:t>e independence assumption, so contort data into standard approaches</a:t>
            </a:r>
            <a:endParaRPr sz="1800" b="0" i="0" dirty="0">
              <a:solidFill>
                <a:srgbClr val="222222"/>
              </a:solidFill>
              <a:latin typeface="Gill Sans"/>
            </a:endParaRPr>
          </a:p>
          <a:p>
            <a:pPr algn="l"/>
            <a:endParaRPr sz="1800" b="0" i="0" dirty="0">
              <a:solidFill>
                <a:srgbClr val="222222"/>
              </a:solidFill>
              <a:latin typeface="Gill Sans"/>
            </a:endParaRPr>
          </a:p>
          <a:p>
            <a:pPr algn="l"/>
            <a:r>
              <a:rPr sz="1800" b="0" i="0" dirty="0">
                <a:solidFill>
                  <a:srgbClr val="222222"/>
                </a:solidFill>
                <a:latin typeface="Gill Sans"/>
              </a:rPr>
              <a:t>3.  The linear mixed model is the GLM with random effects added —</a:t>
            </a:r>
          </a:p>
          <a:p>
            <a:pPr algn="l"/>
            <a:r>
              <a:rPr sz="1800" b="0" i="0" dirty="0">
                <a:solidFill>
                  <a:srgbClr val="222222"/>
                </a:solidFill>
                <a:latin typeface="Gill Sans"/>
              </a:rPr>
              <a:t>    one extra ingredient that respects clustered data.</a:t>
            </a:r>
          </a:p>
          <a:p>
            <a:pPr algn="l"/>
            <a:endParaRPr sz="1800" b="0" i="0" dirty="0">
              <a:solidFill>
                <a:srgbClr val="222222"/>
              </a:solidFill>
              <a:latin typeface="Gill Sans"/>
            </a:endParaRPr>
          </a:p>
          <a:p>
            <a:pPr algn="l"/>
            <a:r>
              <a:rPr sz="1800" b="0" i="0" dirty="0">
                <a:solidFill>
                  <a:srgbClr val="222222"/>
                </a:solidFill>
                <a:latin typeface="Gill Sans"/>
              </a:rPr>
              <a:t>4.  Partial pooling gives you population estimates AND individual estimates,</a:t>
            </a:r>
          </a:p>
          <a:p>
            <a:pPr algn="l"/>
            <a:r>
              <a:rPr sz="1800" b="0" i="0" dirty="0">
                <a:solidFill>
                  <a:srgbClr val="222222"/>
                </a:solidFill>
                <a:latin typeface="Gill Sans"/>
              </a:rPr>
              <a:t>    with information flowing in both directions.</a:t>
            </a:r>
          </a:p>
          <a:p>
            <a:pPr algn="l"/>
            <a:endParaRPr sz="1800" b="0" i="0" dirty="0">
              <a:solidFill>
                <a:srgbClr val="222222"/>
              </a:solidFill>
              <a:latin typeface="Gill Sans"/>
            </a:endParaRPr>
          </a:p>
          <a:p>
            <a:pPr algn="l"/>
            <a:r>
              <a:rPr sz="1800" b="0" i="0" dirty="0">
                <a:solidFill>
                  <a:srgbClr val="222222"/>
                </a:solidFill>
                <a:latin typeface="Gill Sans"/>
              </a:rPr>
              <a:t>5.  Costs: thoughtful model building, harder interpretation, harder power.</a:t>
            </a:r>
          </a:p>
          <a:p>
            <a:pPr algn="l"/>
            <a:r>
              <a:rPr sz="1800" b="0" i="0" dirty="0">
                <a:solidFill>
                  <a:srgbClr val="222222"/>
                </a:solidFill>
                <a:latin typeface="Gill Sans"/>
              </a:rPr>
              <a:t>    All worth it, for a model that actually matches your data.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A2B2FA-E0D7-A08A-7026-8B8426F7EDE6}"/>
              </a:ext>
            </a:extLst>
          </p:cNvPr>
          <p:cNvSpPr txBox="1"/>
          <p:nvPr/>
        </p:nvSpPr>
        <p:spPr>
          <a:xfrm>
            <a:off x="457200" y="1371600"/>
            <a:ext cx="11252200" cy="4893647"/>
          </a:xfrm>
          <a:prstGeom prst="rect">
            <a:avLst/>
          </a:prstGeom>
          <a:noFill/>
        </p:spPr>
        <p:txBody>
          <a:bodyPr wrap="square">
            <a:spAutoFit/>
          </a:bodyPr>
          <a:lstStyle/>
          <a:p>
            <a:pPr algn="l"/>
            <a:r>
              <a:rPr lang="en-GB" sz="2400" b="1" i="0" dirty="0">
                <a:solidFill>
                  <a:srgbClr val="222222"/>
                </a:solidFill>
                <a:latin typeface="Gill Sans"/>
              </a:rPr>
              <a:t>Nested: </a:t>
            </a:r>
            <a:r>
              <a:rPr lang="en-GB" sz="2400" b="0" i="0" dirty="0">
                <a:solidFill>
                  <a:srgbClr val="222222"/>
                </a:solidFill>
                <a:latin typeface="Gill Sans"/>
              </a:rPr>
              <a:t>classes within schools — </a:t>
            </a:r>
            <a:r>
              <a:rPr lang="en-GB" sz="2400" b="0" i="0" dirty="0">
                <a:solidFill>
                  <a:srgbClr val="222222"/>
                </a:solidFill>
                <a:latin typeface="Courier New"/>
              </a:rPr>
              <a:t>(1|school/class)</a:t>
            </a:r>
            <a:r>
              <a:rPr lang="en-GB" sz="2400" b="0" i="0" dirty="0">
                <a:solidFill>
                  <a:srgbClr val="222222"/>
                </a:solidFill>
                <a:latin typeface="Gill Sans"/>
              </a:rPr>
              <a:t>. Each lower unit sits inside one higher unit.</a:t>
            </a:r>
          </a:p>
          <a:p>
            <a:pPr algn="l"/>
            <a:endParaRPr sz="2400" dirty="0">
              <a:solidFill>
                <a:srgbClr val="222222"/>
              </a:solidFill>
              <a:latin typeface="Gill Sans"/>
            </a:endParaRPr>
          </a:p>
          <a:p>
            <a:pPr algn="l"/>
            <a:r>
              <a:rPr lang="en-GB" sz="2400" b="1" i="0" dirty="0">
                <a:solidFill>
                  <a:srgbClr val="222222"/>
                </a:solidFill>
                <a:latin typeface="Gill Sans"/>
              </a:rPr>
              <a:t>Crossed: </a:t>
            </a:r>
            <a:r>
              <a:rPr lang="en-GB" sz="2400" b="0" i="0" dirty="0">
                <a:solidFill>
                  <a:srgbClr val="222222"/>
                </a:solidFill>
                <a:latin typeface="Gill Sans"/>
              </a:rPr>
              <a:t>every rater sees every face — </a:t>
            </a:r>
            <a:r>
              <a:rPr lang="en-GB" sz="2400" b="0" i="0" dirty="0">
                <a:solidFill>
                  <a:srgbClr val="222222"/>
                </a:solidFill>
                <a:latin typeface="Courier New"/>
              </a:rPr>
              <a:t>(1|rater) + (1|face)</a:t>
            </a:r>
            <a:r>
              <a:rPr lang="en-GB" sz="2400" b="0" i="0" dirty="0">
                <a:solidFill>
                  <a:srgbClr val="222222"/>
                </a:solidFill>
                <a:latin typeface="Gill Sans"/>
              </a:rPr>
              <a:t>. Neither nests in the other.</a:t>
            </a:r>
          </a:p>
          <a:p>
            <a:pPr algn="l"/>
            <a:endParaRPr sz="2400" dirty="0">
              <a:solidFill>
                <a:srgbClr val="222222"/>
              </a:solidFill>
              <a:latin typeface="Gill Sans"/>
            </a:endParaRPr>
          </a:p>
          <a:p>
            <a:pPr algn="l"/>
            <a:r>
              <a:rPr lang="en-GB" sz="2400" b="0" i="0" dirty="0">
                <a:solidFill>
                  <a:srgbClr val="222222"/>
                </a:solidFill>
                <a:latin typeface="Gill Sans"/>
              </a:rPr>
              <a:t>Most experiments are crossed: participants × items (faces, words, scenes, trials).</a:t>
            </a:r>
          </a:p>
          <a:p>
            <a:pPr algn="l"/>
            <a:endParaRPr sz="2400" dirty="0">
              <a:solidFill>
                <a:srgbClr val="222222"/>
              </a:solidFill>
              <a:latin typeface="Gill Sans"/>
            </a:endParaRPr>
          </a:p>
          <a:p>
            <a:pPr algn="l"/>
            <a:r>
              <a:rPr lang="en-GB" sz="2400" b="0" i="0" dirty="0">
                <a:solidFill>
                  <a:srgbClr val="222222"/>
                </a:solidFill>
                <a:latin typeface="Gill Sans"/>
              </a:rPr>
              <a:t>Treating your stimuli as fixed — or averaging over them — assumes your specific items </a:t>
            </a:r>
            <a:r>
              <a:rPr lang="en-GB" sz="2400" b="0" i="1" dirty="0">
                <a:solidFill>
                  <a:srgbClr val="222222"/>
                </a:solidFill>
                <a:latin typeface="Gill Sans"/>
              </a:rPr>
              <a:t>are</a:t>
            </a:r>
            <a:r>
              <a:rPr lang="en-GB" sz="2400" b="0" i="0" dirty="0">
                <a:solidFill>
                  <a:srgbClr val="222222"/>
                </a:solidFill>
                <a:latin typeface="Gill Sans"/>
              </a:rPr>
              <a:t> the population. They're a sample. Ignoring their variance inflates false positives, often badly (Judd, Westfall &amp; Kenny, 2012).</a:t>
            </a:r>
          </a:p>
          <a:p>
            <a:pPr algn="l"/>
            <a:endParaRPr sz="2400" dirty="0">
              <a:solidFill>
                <a:srgbClr val="222222"/>
              </a:solidFill>
              <a:latin typeface="Gill Sans"/>
            </a:endParaRPr>
          </a:p>
          <a:p>
            <a:pPr algn="l"/>
            <a:r>
              <a:rPr lang="en-GB" sz="2400" b="0" i="0" dirty="0">
                <a:solidFill>
                  <a:srgbClr val="222222"/>
                </a:solidFill>
                <a:latin typeface="Gill Sans"/>
              </a:rPr>
              <a:t>Rule of thumb: if you'd want the finding to hold for </a:t>
            </a:r>
            <a:r>
              <a:rPr lang="en-GB" sz="2400" b="0" i="1" dirty="0">
                <a:solidFill>
                  <a:srgbClr val="222222"/>
                </a:solidFill>
                <a:latin typeface="Gill Sans"/>
              </a:rPr>
              <a:t>other</a:t>
            </a:r>
            <a:r>
              <a:rPr lang="en-GB" sz="2400" b="0" i="0" dirty="0">
                <a:solidFill>
                  <a:srgbClr val="222222"/>
                </a:solidFill>
                <a:latin typeface="Gill Sans"/>
              </a:rPr>
              <a:t> faces, faces get a random effect.</a:t>
            </a:r>
          </a:p>
        </p:txBody>
      </p:sp>
      <p:sp>
        <p:nvSpPr>
          <p:cNvPr id="2" name="TextBox 1">
            <a:extLst>
              <a:ext uri="{FF2B5EF4-FFF2-40B4-BE49-F238E27FC236}">
                <a16:creationId xmlns:a16="http://schemas.microsoft.com/office/drawing/2014/main" id="{F968AFAD-351C-734F-A2D8-943042E29F89}"/>
              </a:ext>
            </a:extLst>
          </p:cNvPr>
          <p:cNvSpPr txBox="1"/>
          <p:nvPr/>
        </p:nvSpPr>
        <p:spPr>
          <a:xfrm>
            <a:off x="368300" y="228600"/>
            <a:ext cx="11430000" cy="1016000"/>
          </a:xfrm>
          <a:prstGeom prst="rect">
            <a:avLst/>
          </a:prstGeom>
          <a:noFill/>
        </p:spPr>
        <p:txBody>
          <a:bodyPr vertOverflow="overflow" vert="horz" wrap="square" rtlCol="0" anchor="t">
            <a:noAutofit/>
          </a:bodyPr>
          <a:lstStyle/>
          <a:p>
            <a:pPr algn="l"/>
            <a:r>
              <a:rPr lang="en-GB" sz="2800" b="1" i="0" dirty="0">
                <a:solidFill>
                  <a:srgbClr val="1E2761"/>
                </a:solidFill>
                <a:latin typeface="Gill Sans"/>
              </a:rPr>
              <a:t>Notes on random effects and their structure</a:t>
            </a:r>
          </a:p>
          <a:p>
            <a:pPr algn="l"/>
            <a:r>
              <a:rPr lang="en-GB" sz="1600" b="0" i="1" dirty="0">
                <a:solidFill>
                  <a:srgbClr val="222222"/>
                </a:solidFill>
                <a:latin typeface="Gill Sans"/>
              </a:rPr>
              <a:t>You will see these discussed in papers on occasion!</a:t>
            </a:r>
          </a:p>
        </p:txBody>
      </p:sp>
    </p:spTree>
    <p:extLst>
      <p:ext uri="{BB962C8B-B14F-4D97-AF65-F5344CB8AC3E}">
        <p14:creationId xmlns:p14="http://schemas.microsoft.com/office/powerpoint/2010/main" val="1075595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After lunch — JAMOVI</a:t>
            </a:r>
          </a:p>
        </p:txBody>
      </p:sp>
      <p:sp>
        <p:nvSpPr>
          <p:cNvPr id="3" name="TextBox 2"/>
          <p:cNvSpPr txBox="1"/>
          <p:nvPr/>
        </p:nvSpPr>
        <p:spPr>
          <a:xfrm>
            <a:off x="457200" y="1176076"/>
            <a:ext cx="11247120" cy="867930"/>
          </a:xfrm>
          <a:prstGeom prst="rect">
            <a:avLst/>
          </a:prstGeom>
          <a:noFill/>
        </p:spPr>
        <p:txBody>
          <a:bodyPr wrap="square" lIns="45720" tIns="18288" rIns="45720" bIns="18288" anchor="t">
            <a:spAutoFit/>
          </a:bodyPr>
          <a:lstStyle/>
          <a:p>
            <a:pPr algn="l"/>
            <a:r>
              <a:rPr sz="1800" b="0" i="0" dirty="0">
                <a:solidFill>
                  <a:srgbClr val="222222"/>
                </a:solidFill>
                <a:latin typeface="Gill Sans"/>
              </a:rPr>
              <a:t>We'll use the </a:t>
            </a:r>
            <a:r>
              <a:rPr sz="1800" b="0" i="0" dirty="0" err="1">
                <a:solidFill>
                  <a:srgbClr val="222222"/>
                </a:solidFill>
                <a:latin typeface="Gill Sans"/>
              </a:rPr>
              <a:t>GAMLj</a:t>
            </a:r>
            <a:r>
              <a:rPr sz="1800" b="0" i="0" dirty="0">
                <a:solidFill>
                  <a:srgbClr val="222222"/>
                </a:solidFill>
                <a:latin typeface="Gill Sans"/>
              </a:rPr>
              <a:t> module in JAMOVI to fit the same models we've just discussed</a:t>
            </a:r>
            <a:endParaRPr lang="en-GB" sz="1800" b="0" i="0" dirty="0">
              <a:solidFill>
                <a:srgbClr val="222222"/>
              </a:solidFill>
              <a:latin typeface="Gill Sans"/>
            </a:endParaRPr>
          </a:p>
          <a:p>
            <a:pPr algn="l"/>
            <a:endParaRPr sz="1800" b="0" i="0" dirty="0">
              <a:solidFill>
                <a:srgbClr val="222222"/>
              </a:solidFill>
              <a:latin typeface="Gill Sans"/>
            </a:endParaRPr>
          </a:p>
          <a:p>
            <a:pPr algn="l"/>
            <a:r>
              <a:rPr sz="1800" b="0" i="0" dirty="0">
                <a:solidFill>
                  <a:srgbClr val="222222"/>
                </a:solidFill>
                <a:latin typeface="Gill Sans"/>
              </a:rPr>
              <a:t>By the end of the day, you should be able to fit, interpret, and report a linear mixed model.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695" cy="6858000"/>
          </a:xfrm>
          <a:prstGeom prst="rect">
            <a:avLst/>
          </a:prstGeom>
          <a:solidFill>
            <a:srgbClr val="1E27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457200" y="2560320"/>
            <a:ext cx="11247120" cy="1828800"/>
          </a:xfrm>
          <a:prstGeom prst="rect">
            <a:avLst/>
          </a:prstGeom>
          <a:noFill/>
        </p:spPr>
        <p:txBody>
          <a:bodyPr wrap="square" lIns="45720" tIns="18288" rIns="45720" bIns="18288" anchor="t">
            <a:spAutoFit/>
          </a:bodyPr>
          <a:lstStyle/>
          <a:p>
            <a:pPr algn="ctr"/>
            <a:r>
              <a:rPr sz="11000" b="1" i="0">
                <a:solidFill>
                  <a:srgbClr val="FFFFFF"/>
                </a:solidFill>
                <a:latin typeface="Gill Sans"/>
              </a:rPr>
              <a:t>Questions?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5DB9F85-498A-6F6D-DBF8-ACB1E60ED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5690"/>
            <a:ext cx="6910291" cy="67923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67FE8B-9AAA-D0A9-3E78-DC6CACE6E7CE}"/>
              </a:ext>
            </a:extLst>
          </p:cNvPr>
          <p:cNvSpPr txBox="1"/>
          <p:nvPr/>
        </p:nvSpPr>
        <p:spPr>
          <a:xfrm>
            <a:off x="7408182" y="1124059"/>
            <a:ext cx="4130460" cy="4154984"/>
          </a:xfrm>
          <a:prstGeom prst="rect">
            <a:avLst/>
          </a:prstGeom>
          <a:noFill/>
        </p:spPr>
        <p:txBody>
          <a:bodyPr wrap="square" rtlCol="0">
            <a:spAutoFit/>
          </a:bodyPr>
          <a:lstStyle/>
          <a:p>
            <a:pPr marL="342900" indent="-342900">
              <a:buFont typeface="Arial"/>
              <a:buChar char="•"/>
            </a:pPr>
            <a:r>
              <a:rPr lang="en-US" sz="2400" dirty="0">
                <a:latin typeface="Gill Sans"/>
              </a:rPr>
              <a:t>Scientists create </a:t>
            </a:r>
            <a:r>
              <a:rPr lang="en-US" sz="2400" b="1" dirty="0">
                <a:latin typeface="Gill Sans"/>
              </a:rPr>
              <a:t>models</a:t>
            </a:r>
            <a:r>
              <a:rPr lang="en-US" sz="2400" dirty="0">
                <a:latin typeface="Gill Sans"/>
              </a:rPr>
              <a:t> of the object of study</a:t>
            </a:r>
          </a:p>
          <a:p>
            <a:pPr marL="342900" indent="-342900">
              <a:buFont typeface="Arial"/>
              <a:buChar char="•"/>
            </a:pPr>
            <a:endParaRPr lang="en-US" sz="2400" dirty="0">
              <a:latin typeface="Gill Sans"/>
            </a:endParaRPr>
          </a:p>
          <a:p>
            <a:pPr marL="342900" indent="-342900">
              <a:buFont typeface="Arial"/>
              <a:buChar char="•"/>
            </a:pPr>
            <a:r>
              <a:rPr lang="en-US" sz="2400" dirty="0">
                <a:latin typeface="Gill Sans"/>
              </a:rPr>
              <a:t>Models are a numeric representation of the theory of interest</a:t>
            </a:r>
          </a:p>
          <a:p>
            <a:pPr marL="342900" indent="-342900">
              <a:buFont typeface="Arial"/>
              <a:buChar char="•"/>
            </a:pPr>
            <a:endParaRPr lang="en-US" sz="2400" dirty="0">
              <a:latin typeface="Gill Sans"/>
            </a:endParaRPr>
          </a:p>
          <a:p>
            <a:pPr marL="342900" indent="-342900">
              <a:buFont typeface="Arial"/>
              <a:buChar char="•"/>
            </a:pPr>
            <a:r>
              <a:rPr lang="en-US" sz="2400" dirty="0">
                <a:latin typeface="Gill Sans"/>
              </a:rPr>
              <a:t>Models make predictions which are compared against data, and are not needlessly complex</a:t>
            </a:r>
          </a:p>
        </p:txBody>
      </p:sp>
    </p:spTree>
    <p:extLst>
      <p:ext uri="{BB962C8B-B14F-4D97-AF65-F5344CB8AC3E}">
        <p14:creationId xmlns:p14="http://schemas.microsoft.com/office/powerpoint/2010/main" val="335165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C7C9663-0BCB-EF37-2126-0327AD1FF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76"/>
            <a:ext cx="10601739" cy="6858000"/>
          </a:xfrm>
          <a:prstGeom prst="rtTriangle">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A0AD32-147E-F17F-F745-72949FA62162}"/>
              </a:ext>
            </a:extLst>
          </p:cNvPr>
          <p:cNvSpPr txBox="1"/>
          <p:nvPr/>
        </p:nvSpPr>
        <p:spPr>
          <a:xfrm>
            <a:off x="1340469" y="103642"/>
            <a:ext cx="9511059" cy="461665"/>
          </a:xfrm>
          <a:prstGeom prst="rect">
            <a:avLst/>
          </a:prstGeom>
          <a:noFill/>
        </p:spPr>
        <p:txBody>
          <a:bodyPr wrap="square" rtlCol="0">
            <a:spAutoFit/>
          </a:bodyPr>
          <a:lstStyle/>
          <a:p>
            <a:pPr marL="342900" indent="-342900">
              <a:buFont typeface="Arial"/>
              <a:buChar char="•"/>
            </a:pPr>
            <a:r>
              <a:rPr lang="en-US" sz="2400" dirty="0">
                <a:latin typeface="Gill Sans"/>
              </a:rPr>
              <a:t>Psychology relies on </a:t>
            </a:r>
            <a:r>
              <a:rPr lang="en-US" sz="2400" b="1" dirty="0">
                <a:latin typeface="Gill Sans"/>
              </a:rPr>
              <a:t>statistical models, </a:t>
            </a:r>
            <a:r>
              <a:rPr lang="en-US" sz="2400" dirty="0">
                <a:latin typeface="Gill Sans"/>
              </a:rPr>
              <a:t>usually entirely implicitly</a:t>
            </a:r>
          </a:p>
        </p:txBody>
      </p:sp>
      <p:sp>
        <p:nvSpPr>
          <p:cNvPr id="9" name="TextBox 8">
            <a:extLst>
              <a:ext uri="{FF2B5EF4-FFF2-40B4-BE49-F238E27FC236}">
                <a16:creationId xmlns:a16="http://schemas.microsoft.com/office/drawing/2014/main" id="{94E134D1-366B-37B2-36CF-0151DA30C164}"/>
              </a:ext>
            </a:extLst>
          </p:cNvPr>
          <p:cNvSpPr txBox="1"/>
          <p:nvPr/>
        </p:nvSpPr>
        <p:spPr>
          <a:xfrm>
            <a:off x="2473531" y="790766"/>
            <a:ext cx="9511059" cy="830997"/>
          </a:xfrm>
          <a:prstGeom prst="rect">
            <a:avLst/>
          </a:prstGeom>
          <a:noFill/>
        </p:spPr>
        <p:txBody>
          <a:bodyPr wrap="square" rtlCol="0">
            <a:spAutoFit/>
          </a:bodyPr>
          <a:lstStyle/>
          <a:p>
            <a:pPr marL="342900" indent="-342900">
              <a:buFont typeface="Arial"/>
              <a:buChar char="•"/>
            </a:pPr>
            <a:r>
              <a:rPr lang="en-US" sz="2400" dirty="0">
                <a:latin typeface="Gill Sans"/>
              </a:rPr>
              <a:t>When we ”select a test” for our data, we are imposing a model that is a statement from us that we think ‘this is how this might work’</a:t>
            </a:r>
          </a:p>
        </p:txBody>
      </p:sp>
      <p:sp>
        <p:nvSpPr>
          <p:cNvPr id="10" name="TextBox 9">
            <a:extLst>
              <a:ext uri="{FF2B5EF4-FFF2-40B4-BE49-F238E27FC236}">
                <a16:creationId xmlns:a16="http://schemas.microsoft.com/office/drawing/2014/main" id="{7CBBAD00-2CB9-B57D-D021-C0B6C5891B4C}"/>
              </a:ext>
            </a:extLst>
          </p:cNvPr>
          <p:cNvSpPr txBox="1"/>
          <p:nvPr/>
        </p:nvSpPr>
        <p:spPr>
          <a:xfrm>
            <a:off x="4461357" y="1847222"/>
            <a:ext cx="9511059" cy="461665"/>
          </a:xfrm>
          <a:prstGeom prst="rect">
            <a:avLst/>
          </a:prstGeom>
          <a:noFill/>
        </p:spPr>
        <p:txBody>
          <a:bodyPr wrap="square" rtlCol="0">
            <a:spAutoFit/>
          </a:bodyPr>
          <a:lstStyle/>
          <a:p>
            <a:pPr marL="342900" indent="-342900">
              <a:buFont typeface="Arial"/>
              <a:buChar char="•"/>
            </a:pPr>
            <a:r>
              <a:rPr lang="en-US" sz="2400" dirty="0">
                <a:latin typeface="Gill Sans"/>
              </a:rPr>
              <a:t>This is typically implicit, but we will make it explicit</a:t>
            </a:r>
          </a:p>
        </p:txBody>
      </p:sp>
      <p:sp>
        <p:nvSpPr>
          <p:cNvPr id="11" name="TextBox 10">
            <a:extLst>
              <a:ext uri="{FF2B5EF4-FFF2-40B4-BE49-F238E27FC236}">
                <a16:creationId xmlns:a16="http://schemas.microsoft.com/office/drawing/2014/main" id="{143C8723-366E-48E1-20F3-DE45E5D51916}"/>
              </a:ext>
            </a:extLst>
          </p:cNvPr>
          <p:cNvSpPr txBox="1"/>
          <p:nvPr/>
        </p:nvSpPr>
        <p:spPr>
          <a:xfrm>
            <a:off x="6095999" y="2528754"/>
            <a:ext cx="5888591" cy="830997"/>
          </a:xfrm>
          <a:prstGeom prst="rect">
            <a:avLst/>
          </a:prstGeom>
          <a:noFill/>
        </p:spPr>
        <p:txBody>
          <a:bodyPr wrap="square" rtlCol="0">
            <a:spAutoFit/>
          </a:bodyPr>
          <a:lstStyle/>
          <a:p>
            <a:pPr marL="342900" indent="-342900">
              <a:buFont typeface="Arial"/>
              <a:buChar char="•"/>
            </a:pPr>
            <a:r>
              <a:rPr lang="en-US" sz="2400" dirty="0">
                <a:latin typeface="Gill Sans"/>
              </a:rPr>
              <a:t>Underneath almost </a:t>
            </a:r>
            <a:r>
              <a:rPr lang="en-US" sz="2400" b="1" dirty="0">
                <a:latin typeface="Gill Sans"/>
              </a:rPr>
              <a:t>all</a:t>
            </a:r>
            <a:r>
              <a:rPr lang="en-US" sz="2400" dirty="0">
                <a:latin typeface="Gill Sans"/>
              </a:rPr>
              <a:t> statistics in psychology is the </a:t>
            </a:r>
            <a:r>
              <a:rPr lang="en-US" sz="2400" i="1" dirty="0">
                <a:latin typeface="Gill Sans"/>
              </a:rPr>
              <a:t>general linear model</a:t>
            </a:r>
            <a:endParaRPr lang="en-US" sz="2400" dirty="0">
              <a:latin typeface="Gill Sans"/>
            </a:endParaRPr>
          </a:p>
        </p:txBody>
      </p:sp>
      <p:sp>
        <p:nvSpPr>
          <p:cNvPr id="13" name="TextBox 12">
            <a:extLst>
              <a:ext uri="{FF2B5EF4-FFF2-40B4-BE49-F238E27FC236}">
                <a16:creationId xmlns:a16="http://schemas.microsoft.com/office/drawing/2014/main" id="{D3366AF3-4D2A-BE6D-E3B6-958760EF18A0}"/>
              </a:ext>
            </a:extLst>
          </p:cNvPr>
          <p:cNvSpPr txBox="1"/>
          <p:nvPr/>
        </p:nvSpPr>
        <p:spPr>
          <a:xfrm>
            <a:off x="7324138" y="3522677"/>
            <a:ext cx="496294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Gill Sans"/>
              </a:rPr>
              <a:t>Psychologists typically have qualitative models – collections of organized findings, and their tests are indirect</a:t>
            </a:r>
            <a:endParaRPr lang="en-US" sz="2400" dirty="0"/>
          </a:p>
        </p:txBody>
      </p:sp>
      <p:sp>
        <p:nvSpPr>
          <p:cNvPr id="2" name="TextBox 1">
            <a:extLst>
              <a:ext uri="{FF2B5EF4-FFF2-40B4-BE49-F238E27FC236}">
                <a16:creationId xmlns:a16="http://schemas.microsoft.com/office/drawing/2014/main" id="{03436DE1-71EE-C59A-E314-8DBBD7F3EE15}"/>
              </a:ext>
            </a:extLst>
          </p:cNvPr>
          <p:cNvSpPr txBox="1"/>
          <p:nvPr/>
        </p:nvSpPr>
        <p:spPr>
          <a:xfrm>
            <a:off x="8673200" y="5345370"/>
            <a:ext cx="3857078" cy="461665"/>
          </a:xfrm>
          <a:prstGeom prst="rect">
            <a:avLst/>
          </a:prstGeom>
          <a:noFill/>
        </p:spPr>
        <p:txBody>
          <a:bodyPr wrap="square" rtlCol="0">
            <a:spAutoFit/>
          </a:bodyPr>
          <a:lstStyle/>
          <a:p>
            <a:pPr marL="342900" indent="-342900">
              <a:buFont typeface="Arial"/>
              <a:buChar char="•"/>
            </a:pPr>
            <a:r>
              <a:rPr lang="en-US" sz="2400" dirty="0">
                <a:latin typeface="Gill Sans"/>
              </a:rPr>
              <a:t>We can be more explicit</a:t>
            </a:r>
          </a:p>
        </p:txBody>
      </p:sp>
    </p:spTree>
    <p:extLst>
      <p:ext uri="{BB962C8B-B14F-4D97-AF65-F5344CB8AC3E}">
        <p14:creationId xmlns:p14="http://schemas.microsoft.com/office/powerpoint/2010/main" val="96172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467820"/>
          </a:xfrm>
          <a:prstGeom prst="rect">
            <a:avLst/>
          </a:prstGeom>
          <a:noFill/>
        </p:spPr>
        <p:txBody>
          <a:bodyPr wrap="square" lIns="45720" tIns="18288" rIns="45720" bIns="18288" anchor="t">
            <a:spAutoFit/>
          </a:bodyPr>
          <a:lstStyle/>
          <a:p>
            <a:pPr algn="l"/>
            <a:r>
              <a:rPr lang="en-GB" sz="2800" b="1" i="0" dirty="0">
                <a:solidFill>
                  <a:srgbClr val="1E2761"/>
                </a:solidFill>
                <a:latin typeface="Gill Sans"/>
              </a:rPr>
              <a:t>The fundamental </a:t>
            </a:r>
            <a:r>
              <a:rPr sz="2800" b="1" i="0" dirty="0">
                <a:solidFill>
                  <a:srgbClr val="1E2761"/>
                </a:solidFill>
                <a:latin typeface="Gill Sans"/>
              </a:rPr>
              <a:t>theorem of statistical inference</a:t>
            </a:r>
          </a:p>
        </p:txBody>
      </p:sp>
      <p:sp>
        <p:nvSpPr>
          <p:cNvPr id="3" name="TextBox 2"/>
          <p:cNvSpPr txBox="1"/>
          <p:nvPr/>
        </p:nvSpPr>
        <p:spPr>
          <a:xfrm>
            <a:off x="457200" y="1280160"/>
            <a:ext cx="11247120" cy="4468916"/>
          </a:xfrm>
          <a:prstGeom prst="rect">
            <a:avLst/>
          </a:prstGeom>
          <a:noFill/>
        </p:spPr>
        <p:txBody>
          <a:bodyPr wrap="square" lIns="45720" tIns="18288" rIns="45720" bIns="18288" anchor="t">
            <a:spAutoFit/>
          </a:bodyPr>
          <a:lstStyle/>
          <a:p>
            <a:pPr algn="l"/>
            <a:r>
              <a:rPr sz="2400" b="0" i="0" dirty="0">
                <a:solidFill>
                  <a:srgbClr val="222222"/>
                </a:solidFill>
                <a:latin typeface="Gill Sans"/>
              </a:rPr>
              <a:t>Almost every analysis and design in psychology is an example of the general linear model</a:t>
            </a:r>
            <a:r>
              <a:rPr lang="en-GB" sz="2400" b="0" i="0" dirty="0">
                <a:solidFill>
                  <a:srgbClr val="222222"/>
                </a:solidFill>
                <a:latin typeface="Gill Sans"/>
              </a:rPr>
              <a:t>!</a:t>
            </a:r>
          </a:p>
          <a:p>
            <a:pPr algn="l"/>
            <a:endParaRPr lang="en-GB" sz="2400" dirty="0">
              <a:solidFill>
                <a:srgbClr val="222222"/>
              </a:solidFill>
              <a:latin typeface="Gill Sans"/>
            </a:endParaRPr>
          </a:p>
          <a:p>
            <a:pPr algn="l"/>
            <a:r>
              <a:rPr lang="en-GB" sz="2400" b="0" i="0" dirty="0">
                <a:solidFill>
                  <a:srgbClr val="222222"/>
                </a:solidFill>
                <a:latin typeface="Gill Sans"/>
              </a:rPr>
              <a:t>If you know how to organise data and run a regression, you already have the building blocks of thinking in terms of models and not ‘tests’</a:t>
            </a:r>
          </a:p>
          <a:p>
            <a:pPr algn="l"/>
            <a:endParaRPr lang="en-GB" sz="2400" dirty="0">
              <a:solidFill>
                <a:srgbClr val="222222"/>
              </a:solidFill>
              <a:latin typeface="Gill Sans"/>
            </a:endParaRPr>
          </a:p>
          <a:p>
            <a:pPr marL="342900" indent="-342900" algn="l">
              <a:buFontTx/>
              <a:buChar char="-"/>
            </a:pPr>
            <a:r>
              <a:rPr lang="en-GB" sz="2400" b="0" i="0" dirty="0">
                <a:solidFill>
                  <a:srgbClr val="222222"/>
                </a:solidFill>
                <a:latin typeface="Gill Sans"/>
              </a:rPr>
              <a:t>Correlation, </a:t>
            </a:r>
            <a:r>
              <a:rPr lang="en-GB" sz="2400" i="1" dirty="0">
                <a:solidFill>
                  <a:srgbClr val="222222"/>
                </a:solidFill>
                <a:latin typeface="Gill Sans"/>
              </a:rPr>
              <a:t>t-</a:t>
            </a:r>
            <a:r>
              <a:rPr lang="en-GB" sz="2400" dirty="0">
                <a:solidFill>
                  <a:srgbClr val="222222"/>
                </a:solidFill>
                <a:latin typeface="Gill Sans"/>
              </a:rPr>
              <a:t>tests, ANCOVA and every-which-way ANOVA are all special cases of regression</a:t>
            </a:r>
          </a:p>
          <a:p>
            <a:pPr marL="342900" indent="-342900" algn="l">
              <a:buFontTx/>
              <a:buChar char="-"/>
            </a:pPr>
            <a:endParaRPr lang="en-GB" sz="2400" dirty="0">
              <a:solidFill>
                <a:srgbClr val="222222"/>
              </a:solidFill>
              <a:latin typeface="Gill Sans"/>
            </a:endParaRPr>
          </a:p>
          <a:p>
            <a:pPr marL="342900" indent="-342900" algn="l">
              <a:buFontTx/>
              <a:buChar char="-"/>
            </a:pPr>
            <a:r>
              <a:rPr lang="en-GB" sz="2400" dirty="0">
                <a:solidFill>
                  <a:srgbClr val="222222"/>
                </a:solidFill>
                <a:latin typeface="Gill Sans"/>
              </a:rPr>
              <a:t>Statistics no longer becomes a flowchart of arbitrary tests, and you can build models of the questions you are actually interested in</a:t>
            </a:r>
          </a:p>
          <a:p>
            <a:pPr marL="342900" indent="-342900" algn="l">
              <a:buFontTx/>
              <a:buChar char="-"/>
            </a:pPr>
            <a:endParaRPr lang="en-GB" sz="2400" dirty="0">
              <a:solidFill>
                <a:srgbClr val="222222"/>
              </a:solidFill>
              <a:latin typeface="Gill Sans"/>
            </a:endParaRPr>
          </a:p>
          <a:p>
            <a:pPr marL="342900" indent="-342900" algn="l">
              <a:buFontTx/>
              <a:buChar char="-"/>
            </a:pPr>
            <a:r>
              <a:rPr lang="en-GB" sz="2400" dirty="0">
                <a:solidFill>
                  <a:srgbClr val="222222"/>
                </a:solidFill>
                <a:latin typeface="Gill Sans"/>
              </a:rPr>
              <a:t>The mixed model is just an extension of these principles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A quick crash course in Wilkinson notation</a:t>
            </a:r>
          </a:p>
        </p:txBody>
      </p:sp>
      <p:sp>
        <p:nvSpPr>
          <p:cNvPr id="3" name="TextBox 2"/>
          <p:cNvSpPr txBox="1"/>
          <p:nvPr/>
        </p:nvSpPr>
        <p:spPr>
          <a:xfrm>
            <a:off x="396240" y="777240"/>
            <a:ext cx="11247120" cy="313932"/>
          </a:xfrm>
          <a:prstGeom prst="rect">
            <a:avLst/>
          </a:prstGeom>
          <a:noFill/>
        </p:spPr>
        <p:txBody>
          <a:bodyPr wrap="square" lIns="45720" tIns="18288" rIns="45720" bIns="18288" anchor="t">
            <a:spAutoFit/>
          </a:bodyPr>
          <a:lstStyle/>
          <a:p>
            <a:pPr algn="l"/>
            <a:r>
              <a:rPr sz="1800" b="0" i="1" dirty="0">
                <a:solidFill>
                  <a:srgbClr val="666666"/>
                </a:solidFill>
                <a:latin typeface="Gill Sans"/>
              </a:rPr>
              <a:t>The </a:t>
            </a:r>
            <a:r>
              <a:rPr lang="en-GB" sz="1800" b="0" i="1" dirty="0">
                <a:solidFill>
                  <a:srgbClr val="666666"/>
                </a:solidFill>
                <a:latin typeface="Gill Sans"/>
              </a:rPr>
              <a:t>simple </a:t>
            </a:r>
            <a:r>
              <a:rPr sz="1800" b="0" i="1" dirty="0">
                <a:solidFill>
                  <a:srgbClr val="666666"/>
                </a:solidFill>
                <a:latin typeface="Gill Sans"/>
              </a:rPr>
              <a:t>shorthand statisticians (and JAMOVI, and R, and Python) use to write models</a:t>
            </a:r>
            <a:r>
              <a:rPr lang="en-GB" sz="1800" b="0" i="1" dirty="0">
                <a:solidFill>
                  <a:srgbClr val="666666"/>
                </a:solidFill>
                <a:latin typeface="Gill Sans"/>
              </a:rPr>
              <a:t> – it’s a good organising set of principles</a:t>
            </a:r>
            <a:endParaRPr sz="1800" b="0" i="1" dirty="0">
              <a:solidFill>
                <a:srgbClr val="666666"/>
              </a:solidFill>
              <a:latin typeface="Gill Sans"/>
            </a:endParaRPr>
          </a:p>
        </p:txBody>
      </p:sp>
      <p:sp>
        <p:nvSpPr>
          <p:cNvPr id="4" name="Rectangle 3"/>
          <p:cNvSpPr/>
          <p:nvPr/>
        </p:nvSpPr>
        <p:spPr>
          <a:xfrm>
            <a:off x="627321" y="2423160"/>
            <a:ext cx="4114800" cy="777240"/>
          </a:xfrm>
          <a:prstGeom prst="rect">
            <a:avLst/>
          </a:prstGeom>
          <a:solidFill>
            <a:srgbClr val="ECEF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810201" y="2608647"/>
            <a:ext cx="3840480" cy="406265"/>
          </a:xfrm>
          <a:prstGeom prst="rect">
            <a:avLst/>
          </a:prstGeom>
          <a:noFill/>
        </p:spPr>
        <p:txBody>
          <a:bodyPr wrap="square" lIns="45720" tIns="18288" rIns="45720" bIns="18288" anchor="ctr">
            <a:spAutoFit/>
          </a:bodyPr>
          <a:lstStyle/>
          <a:p>
            <a:pPr algn="l"/>
            <a:r>
              <a:rPr sz="2400" b="1" i="0" dirty="0">
                <a:solidFill>
                  <a:srgbClr val="1E2761"/>
                </a:solidFill>
                <a:latin typeface="Consolas"/>
              </a:rPr>
              <a:t>y ~ </a:t>
            </a:r>
            <a:r>
              <a:rPr lang="en-GB" sz="2400" b="1" i="0" dirty="0">
                <a:solidFill>
                  <a:srgbClr val="1E2761"/>
                </a:solidFill>
                <a:latin typeface="Consolas"/>
              </a:rPr>
              <a:t>1 + </a:t>
            </a:r>
            <a:r>
              <a:rPr sz="2400" b="1" i="0" dirty="0">
                <a:solidFill>
                  <a:srgbClr val="1E2761"/>
                </a:solidFill>
                <a:latin typeface="Consolas"/>
              </a:rPr>
              <a:t>x</a:t>
            </a:r>
          </a:p>
        </p:txBody>
      </p:sp>
      <p:sp>
        <p:nvSpPr>
          <p:cNvPr id="6" name="TextBox 5"/>
          <p:cNvSpPr txBox="1"/>
          <p:nvPr/>
        </p:nvSpPr>
        <p:spPr>
          <a:xfrm>
            <a:off x="5016441" y="2654814"/>
            <a:ext cx="7040880" cy="313932"/>
          </a:xfrm>
          <a:prstGeom prst="rect">
            <a:avLst/>
          </a:prstGeom>
          <a:noFill/>
        </p:spPr>
        <p:txBody>
          <a:bodyPr wrap="square" lIns="45720" tIns="18288" rIns="45720" bIns="18288" anchor="ctr">
            <a:spAutoFit/>
          </a:bodyPr>
          <a:lstStyle/>
          <a:p>
            <a:pPr algn="l"/>
            <a:r>
              <a:rPr sz="1800" b="0" i="0" dirty="0">
                <a:solidFill>
                  <a:srgbClr val="222222"/>
                </a:solidFill>
                <a:latin typeface="Gill Sans"/>
              </a:rPr>
              <a:t>y is a function of x — one predictor</a:t>
            </a:r>
          </a:p>
        </p:txBody>
      </p:sp>
      <p:sp>
        <p:nvSpPr>
          <p:cNvPr id="7" name="Rectangle 6"/>
          <p:cNvSpPr/>
          <p:nvPr/>
        </p:nvSpPr>
        <p:spPr>
          <a:xfrm>
            <a:off x="627321" y="3383280"/>
            <a:ext cx="4114800" cy="777240"/>
          </a:xfrm>
          <a:prstGeom prst="rect">
            <a:avLst/>
          </a:prstGeom>
          <a:solidFill>
            <a:srgbClr val="ECEF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810201" y="3568767"/>
            <a:ext cx="3840480" cy="406265"/>
          </a:xfrm>
          <a:prstGeom prst="rect">
            <a:avLst/>
          </a:prstGeom>
          <a:noFill/>
        </p:spPr>
        <p:txBody>
          <a:bodyPr wrap="square" lIns="45720" tIns="18288" rIns="45720" bIns="18288" anchor="ctr">
            <a:spAutoFit/>
          </a:bodyPr>
          <a:lstStyle/>
          <a:p>
            <a:pPr algn="l"/>
            <a:r>
              <a:rPr sz="2400" b="1" i="0" dirty="0">
                <a:solidFill>
                  <a:srgbClr val="1E2761"/>
                </a:solidFill>
                <a:latin typeface="Consolas"/>
              </a:rPr>
              <a:t>y ~ </a:t>
            </a:r>
            <a:r>
              <a:rPr lang="en-GB" sz="2400" b="1" i="0" dirty="0">
                <a:solidFill>
                  <a:srgbClr val="1E2761"/>
                </a:solidFill>
                <a:latin typeface="Consolas"/>
              </a:rPr>
              <a:t>1 + </a:t>
            </a:r>
            <a:r>
              <a:rPr sz="2400" b="1" i="0" dirty="0">
                <a:solidFill>
                  <a:srgbClr val="1E2761"/>
                </a:solidFill>
                <a:latin typeface="Consolas"/>
              </a:rPr>
              <a:t>x + z</a:t>
            </a:r>
          </a:p>
        </p:txBody>
      </p:sp>
      <p:sp>
        <p:nvSpPr>
          <p:cNvPr id="9" name="TextBox 8"/>
          <p:cNvSpPr txBox="1"/>
          <p:nvPr/>
        </p:nvSpPr>
        <p:spPr>
          <a:xfrm>
            <a:off x="5016441" y="3614934"/>
            <a:ext cx="7040880" cy="313932"/>
          </a:xfrm>
          <a:prstGeom prst="rect">
            <a:avLst/>
          </a:prstGeom>
          <a:noFill/>
        </p:spPr>
        <p:txBody>
          <a:bodyPr wrap="square" lIns="45720" tIns="18288" rIns="45720" bIns="18288" anchor="ctr">
            <a:spAutoFit/>
          </a:bodyPr>
          <a:lstStyle/>
          <a:p>
            <a:pPr algn="l"/>
            <a:r>
              <a:rPr sz="1800" b="0" i="0" dirty="0">
                <a:solidFill>
                  <a:srgbClr val="222222"/>
                </a:solidFill>
                <a:latin typeface="Gill Sans"/>
              </a:rPr>
              <a:t>y is a function of x and z — two predictors</a:t>
            </a:r>
          </a:p>
        </p:txBody>
      </p:sp>
      <p:sp>
        <p:nvSpPr>
          <p:cNvPr id="10" name="Rectangle 9"/>
          <p:cNvSpPr/>
          <p:nvPr/>
        </p:nvSpPr>
        <p:spPr>
          <a:xfrm>
            <a:off x="627321" y="4343400"/>
            <a:ext cx="4114800" cy="777240"/>
          </a:xfrm>
          <a:prstGeom prst="rect">
            <a:avLst/>
          </a:prstGeom>
          <a:solidFill>
            <a:srgbClr val="ECEF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810201" y="4528887"/>
            <a:ext cx="3840480" cy="406265"/>
          </a:xfrm>
          <a:prstGeom prst="rect">
            <a:avLst/>
          </a:prstGeom>
          <a:noFill/>
        </p:spPr>
        <p:txBody>
          <a:bodyPr wrap="square" lIns="45720" tIns="18288" rIns="45720" bIns="18288" anchor="ctr">
            <a:spAutoFit/>
          </a:bodyPr>
          <a:lstStyle/>
          <a:p>
            <a:pPr algn="l"/>
            <a:r>
              <a:rPr sz="2400" b="1" i="0" dirty="0">
                <a:solidFill>
                  <a:srgbClr val="1E2761"/>
                </a:solidFill>
                <a:latin typeface="Consolas"/>
              </a:rPr>
              <a:t>y ~ </a:t>
            </a:r>
            <a:r>
              <a:rPr lang="en-GB" sz="2400" b="1" i="0" dirty="0">
                <a:solidFill>
                  <a:srgbClr val="1E2761"/>
                </a:solidFill>
                <a:latin typeface="Consolas"/>
              </a:rPr>
              <a:t>1 + </a:t>
            </a:r>
            <a:r>
              <a:rPr sz="2400" b="1" i="0" dirty="0">
                <a:solidFill>
                  <a:srgbClr val="1E2761"/>
                </a:solidFill>
                <a:latin typeface="Consolas"/>
              </a:rPr>
              <a:t>x * z</a:t>
            </a:r>
          </a:p>
        </p:txBody>
      </p:sp>
      <p:sp>
        <p:nvSpPr>
          <p:cNvPr id="12" name="TextBox 11"/>
          <p:cNvSpPr txBox="1"/>
          <p:nvPr/>
        </p:nvSpPr>
        <p:spPr>
          <a:xfrm>
            <a:off x="5016441" y="4575054"/>
            <a:ext cx="7040880" cy="313932"/>
          </a:xfrm>
          <a:prstGeom prst="rect">
            <a:avLst/>
          </a:prstGeom>
          <a:noFill/>
        </p:spPr>
        <p:txBody>
          <a:bodyPr wrap="square" lIns="45720" tIns="18288" rIns="45720" bIns="18288" anchor="ctr">
            <a:spAutoFit/>
          </a:bodyPr>
          <a:lstStyle/>
          <a:p>
            <a:pPr algn="l"/>
            <a:r>
              <a:rPr sz="1800" b="0" i="0" dirty="0">
                <a:solidFill>
                  <a:srgbClr val="222222"/>
                </a:solidFill>
                <a:latin typeface="Gill Sans"/>
              </a:rPr>
              <a:t>y is a function of x and z and their interaction</a:t>
            </a:r>
          </a:p>
        </p:txBody>
      </p:sp>
      <p:sp>
        <p:nvSpPr>
          <p:cNvPr id="13" name="Rectangle 12"/>
          <p:cNvSpPr/>
          <p:nvPr/>
        </p:nvSpPr>
        <p:spPr>
          <a:xfrm>
            <a:off x="627321" y="5303520"/>
            <a:ext cx="4114800" cy="777240"/>
          </a:xfrm>
          <a:prstGeom prst="rect">
            <a:avLst/>
          </a:prstGeom>
          <a:solidFill>
            <a:srgbClr val="ECEF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810201" y="5489007"/>
            <a:ext cx="3840480" cy="406265"/>
          </a:xfrm>
          <a:prstGeom prst="rect">
            <a:avLst/>
          </a:prstGeom>
          <a:noFill/>
        </p:spPr>
        <p:txBody>
          <a:bodyPr wrap="square" lIns="45720" tIns="18288" rIns="45720" bIns="18288" anchor="ctr">
            <a:spAutoFit/>
          </a:bodyPr>
          <a:lstStyle/>
          <a:p>
            <a:pPr algn="l"/>
            <a:r>
              <a:rPr sz="2400" b="1" i="0" dirty="0">
                <a:solidFill>
                  <a:srgbClr val="1E2761"/>
                </a:solidFill>
                <a:latin typeface="Consolas"/>
              </a:rPr>
              <a:t>y ~ </a:t>
            </a:r>
            <a:r>
              <a:rPr lang="en-GB" sz="2400" b="1" i="0" dirty="0">
                <a:solidFill>
                  <a:srgbClr val="1E2761"/>
                </a:solidFill>
                <a:latin typeface="Consolas"/>
              </a:rPr>
              <a:t>1 + </a:t>
            </a:r>
            <a:r>
              <a:rPr sz="2400" b="1" i="0" dirty="0">
                <a:solidFill>
                  <a:srgbClr val="1E2761"/>
                </a:solidFill>
                <a:latin typeface="Consolas"/>
              </a:rPr>
              <a:t>x + (1 | g)</a:t>
            </a:r>
          </a:p>
        </p:txBody>
      </p:sp>
      <p:sp>
        <p:nvSpPr>
          <p:cNvPr id="15" name="TextBox 14"/>
          <p:cNvSpPr txBox="1"/>
          <p:nvPr/>
        </p:nvSpPr>
        <p:spPr>
          <a:xfrm>
            <a:off x="5016441" y="5396675"/>
            <a:ext cx="7040880" cy="590931"/>
          </a:xfrm>
          <a:prstGeom prst="rect">
            <a:avLst/>
          </a:prstGeom>
          <a:noFill/>
        </p:spPr>
        <p:txBody>
          <a:bodyPr wrap="square" lIns="45720" tIns="18288" rIns="45720" bIns="18288" anchor="ctr">
            <a:spAutoFit/>
          </a:bodyPr>
          <a:lstStyle/>
          <a:p>
            <a:pPr algn="l"/>
            <a:r>
              <a:rPr sz="1800" b="0" i="0" dirty="0">
                <a:solidFill>
                  <a:srgbClr val="222222"/>
                </a:solidFill>
                <a:latin typeface="Gill Sans"/>
              </a:rPr>
              <a:t>a random intercept for each level of g — coming later</a:t>
            </a:r>
            <a:r>
              <a:rPr lang="en-GB" sz="1800" b="0" i="0" dirty="0">
                <a:solidFill>
                  <a:srgbClr val="222222"/>
                </a:solidFill>
                <a:latin typeface="Gill Sans"/>
              </a:rPr>
              <a:t> when we see mixed models</a:t>
            </a:r>
            <a:endParaRPr sz="1800" b="0" i="0" dirty="0">
              <a:solidFill>
                <a:srgbClr val="222222"/>
              </a:solidFill>
              <a:latin typeface="Gill Sans"/>
            </a:endParaRPr>
          </a:p>
        </p:txBody>
      </p:sp>
      <p:sp>
        <p:nvSpPr>
          <p:cNvPr id="16" name="Rectangle 15">
            <a:extLst>
              <a:ext uri="{FF2B5EF4-FFF2-40B4-BE49-F238E27FC236}">
                <a16:creationId xmlns:a16="http://schemas.microsoft.com/office/drawing/2014/main" id="{991E484D-4DF5-6CFE-6B57-5A09B3BBD61A}"/>
              </a:ext>
            </a:extLst>
          </p:cNvPr>
          <p:cNvSpPr/>
          <p:nvPr/>
        </p:nvSpPr>
        <p:spPr>
          <a:xfrm>
            <a:off x="627321" y="1449834"/>
            <a:ext cx="4114800" cy="777240"/>
          </a:xfrm>
          <a:prstGeom prst="rect">
            <a:avLst/>
          </a:prstGeom>
          <a:solidFill>
            <a:srgbClr val="ECEF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a:extLst>
              <a:ext uri="{FF2B5EF4-FFF2-40B4-BE49-F238E27FC236}">
                <a16:creationId xmlns:a16="http://schemas.microsoft.com/office/drawing/2014/main" id="{88927BD6-290E-9945-3051-CB81DB55165E}"/>
              </a:ext>
            </a:extLst>
          </p:cNvPr>
          <p:cNvSpPr txBox="1"/>
          <p:nvPr/>
        </p:nvSpPr>
        <p:spPr>
          <a:xfrm>
            <a:off x="810201" y="1635321"/>
            <a:ext cx="3840480" cy="406265"/>
          </a:xfrm>
          <a:prstGeom prst="rect">
            <a:avLst/>
          </a:prstGeom>
          <a:noFill/>
        </p:spPr>
        <p:txBody>
          <a:bodyPr wrap="square" lIns="45720" tIns="18288" rIns="45720" bIns="18288" anchor="ctr">
            <a:spAutoFit/>
          </a:bodyPr>
          <a:lstStyle/>
          <a:p>
            <a:pPr algn="l"/>
            <a:r>
              <a:rPr sz="2400" b="1" i="0" dirty="0">
                <a:solidFill>
                  <a:srgbClr val="1E2761"/>
                </a:solidFill>
                <a:latin typeface="Consolas"/>
              </a:rPr>
              <a:t>y ~ </a:t>
            </a:r>
            <a:r>
              <a:rPr lang="en-GB" sz="2400" b="1" i="0" dirty="0">
                <a:solidFill>
                  <a:srgbClr val="1E2761"/>
                </a:solidFill>
                <a:latin typeface="Consolas"/>
              </a:rPr>
              <a:t>1</a:t>
            </a:r>
            <a:endParaRPr sz="2400" b="1" i="0" dirty="0">
              <a:solidFill>
                <a:srgbClr val="1E2761"/>
              </a:solidFill>
              <a:latin typeface="Consolas"/>
            </a:endParaRPr>
          </a:p>
        </p:txBody>
      </p:sp>
      <p:sp>
        <p:nvSpPr>
          <p:cNvPr id="18" name="TextBox 17">
            <a:extLst>
              <a:ext uri="{FF2B5EF4-FFF2-40B4-BE49-F238E27FC236}">
                <a16:creationId xmlns:a16="http://schemas.microsoft.com/office/drawing/2014/main" id="{D11886DA-8296-C9E4-6511-EB3861322F8E}"/>
              </a:ext>
            </a:extLst>
          </p:cNvPr>
          <p:cNvSpPr txBox="1"/>
          <p:nvPr/>
        </p:nvSpPr>
        <p:spPr>
          <a:xfrm>
            <a:off x="5016441" y="1681488"/>
            <a:ext cx="7040880" cy="313932"/>
          </a:xfrm>
          <a:prstGeom prst="rect">
            <a:avLst/>
          </a:prstGeom>
          <a:noFill/>
        </p:spPr>
        <p:txBody>
          <a:bodyPr wrap="square" lIns="45720" tIns="18288" rIns="45720" bIns="18288" anchor="ctr">
            <a:spAutoFit/>
          </a:bodyPr>
          <a:lstStyle/>
          <a:p>
            <a:pPr algn="l"/>
            <a:r>
              <a:rPr sz="1800" b="0" i="0" dirty="0">
                <a:solidFill>
                  <a:srgbClr val="222222"/>
                </a:solidFill>
                <a:latin typeface="Gill Sans"/>
              </a:rPr>
              <a:t>y is a function of </a:t>
            </a:r>
            <a:r>
              <a:rPr lang="en-GB" sz="1800" b="0" i="0" dirty="0">
                <a:solidFill>
                  <a:srgbClr val="222222"/>
                </a:solidFill>
                <a:latin typeface="Gill Sans"/>
              </a:rPr>
              <a:t>nothing but its own mean – intercept only</a:t>
            </a:r>
            <a:endParaRPr sz="1800" b="0" i="0" dirty="0">
              <a:solidFill>
                <a:srgbClr val="222222"/>
              </a:solidFill>
              <a:latin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ssolv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p:bldP spid="9" grpId="0"/>
      <p:bldP spid="10" grpId="0" animBg="1"/>
      <p:bldP spid="11" grpId="0"/>
      <p:bldP spid="12" grpId="0"/>
      <p:bldP spid="13" grpId="0" animBg="1"/>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228600"/>
            <a:ext cx="11430000" cy="822960"/>
          </a:xfrm>
          <a:prstGeom prst="rect">
            <a:avLst/>
          </a:prstGeom>
          <a:noFill/>
        </p:spPr>
        <p:txBody>
          <a:bodyPr wrap="square" lIns="45720" tIns="18288" rIns="45720" bIns="18288" anchor="t">
            <a:spAutoFit/>
          </a:bodyPr>
          <a:lstStyle/>
          <a:p>
            <a:pPr algn="l"/>
            <a:r>
              <a:rPr sz="2800" b="1" i="0">
                <a:solidFill>
                  <a:srgbClr val="1E2761"/>
                </a:solidFill>
                <a:latin typeface="Gill Sans"/>
              </a:rPr>
              <a:t>Regression Anatomy 101</a:t>
            </a:r>
          </a:p>
        </p:txBody>
      </p:sp>
      <p:pic>
        <p:nvPicPr>
          <p:cNvPr id="3" name="Picture 2" descr="penguin_simple_reg.png"/>
          <p:cNvPicPr>
            <a:picLocks noChangeAspect="1"/>
          </p:cNvPicPr>
          <p:nvPr/>
        </p:nvPicPr>
        <p:blipFill>
          <a:blip r:embed="rId2"/>
          <a:stretch>
            <a:fillRect/>
          </a:stretch>
        </p:blipFill>
        <p:spPr>
          <a:xfrm>
            <a:off x="365760" y="1280160"/>
            <a:ext cx="7498079" cy="4572000"/>
          </a:xfrm>
          <a:prstGeom prst="rect">
            <a:avLst/>
          </a:prstGeom>
        </p:spPr>
      </p:pic>
      <p:sp>
        <p:nvSpPr>
          <p:cNvPr id="4" name="TextBox 3"/>
          <p:cNvSpPr txBox="1"/>
          <p:nvPr/>
        </p:nvSpPr>
        <p:spPr>
          <a:xfrm>
            <a:off x="8046720" y="2125980"/>
            <a:ext cx="3931920" cy="457200"/>
          </a:xfrm>
          <a:prstGeom prst="rect">
            <a:avLst/>
          </a:prstGeom>
          <a:noFill/>
        </p:spPr>
        <p:txBody>
          <a:bodyPr wrap="square" lIns="45720" tIns="18288" rIns="45720" bIns="18288" anchor="t">
            <a:spAutoFit/>
          </a:bodyPr>
          <a:lstStyle/>
          <a:p>
            <a:pPr algn="l"/>
            <a:r>
              <a:rPr sz="1400" b="1" i="0" dirty="0">
                <a:solidFill>
                  <a:srgbClr val="D7191C"/>
                </a:solidFill>
                <a:latin typeface="Gill Sans"/>
              </a:rPr>
              <a:t>INTERCEPT</a:t>
            </a:r>
          </a:p>
        </p:txBody>
      </p:sp>
      <p:sp>
        <p:nvSpPr>
          <p:cNvPr id="5" name="TextBox 4"/>
          <p:cNvSpPr txBox="1"/>
          <p:nvPr/>
        </p:nvSpPr>
        <p:spPr>
          <a:xfrm>
            <a:off x="8046720" y="2583180"/>
            <a:ext cx="3931920" cy="898708"/>
          </a:xfrm>
          <a:prstGeom prst="rect">
            <a:avLst/>
          </a:prstGeom>
          <a:noFill/>
        </p:spPr>
        <p:txBody>
          <a:bodyPr wrap="square" lIns="45720" tIns="18288" rIns="45720" bIns="18288" anchor="t">
            <a:spAutoFit/>
          </a:bodyPr>
          <a:lstStyle/>
          <a:p>
            <a:pPr algn="l"/>
            <a:r>
              <a:rPr sz="1400" b="0" i="0" dirty="0">
                <a:solidFill>
                  <a:srgbClr val="222222"/>
                </a:solidFill>
                <a:latin typeface="Gill Sans"/>
              </a:rPr>
              <a:t>The value of Y when every predictor is zero. Here, the predicted body mass of a penguin with a flipper of zero </a:t>
            </a:r>
            <a:r>
              <a:rPr sz="1400" b="0" i="0" dirty="0" err="1">
                <a:solidFill>
                  <a:srgbClr val="222222"/>
                </a:solidFill>
                <a:latin typeface="Gill Sans"/>
              </a:rPr>
              <a:t>millimetres</a:t>
            </a:r>
            <a:r>
              <a:rPr lang="en-GB" sz="1400" b="0" i="0" dirty="0">
                <a:solidFill>
                  <a:srgbClr val="222222"/>
                </a:solidFill>
                <a:latin typeface="Gill Sans"/>
              </a:rPr>
              <a:t> - this is silly but can make it mean something</a:t>
            </a:r>
            <a:endParaRPr sz="1400" b="0" i="0" dirty="0">
              <a:solidFill>
                <a:srgbClr val="222222"/>
              </a:solidFill>
              <a:latin typeface="Gill Sans"/>
            </a:endParaRPr>
          </a:p>
        </p:txBody>
      </p:sp>
      <p:sp>
        <p:nvSpPr>
          <p:cNvPr id="6" name="TextBox 5"/>
          <p:cNvSpPr txBox="1"/>
          <p:nvPr/>
        </p:nvSpPr>
        <p:spPr>
          <a:xfrm>
            <a:off x="8046720" y="4480561"/>
            <a:ext cx="3931920" cy="457200"/>
          </a:xfrm>
          <a:prstGeom prst="rect">
            <a:avLst/>
          </a:prstGeom>
          <a:noFill/>
        </p:spPr>
        <p:txBody>
          <a:bodyPr wrap="square" lIns="45720" tIns="18288" rIns="45720" bIns="18288" anchor="t">
            <a:spAutoFit/>
          </a:bodyPr>
          <a:lstStyle/>
          <a:p>
            <a:pPr algn="l"/>
            <a:r>
              <a:rPr sz="1400" b="1" i="0" dirty="0">
                <a:solidFill>
                  <a:srgbClr val="D7191C"/>
                </a:solidFill>
                <a:latin typeface="Gill Sans"/>
              </a:rPr>
              <a:t>SLOPE</a:t>
            </a:r>
          </a:p>
        </p:txBody>
      </p:sp>
      <p:sp>
        <p:nvSpPr>
          <p:cNvPr id="7" name="TextBox 6"/>
          <p:cNvSpPr txBox="1"/>
          <p:nvPr/>
        </p:nvSpPr>
        <p:spPr>
          <a:xfrm>
            <a:off x="8046720" y="4937761"/>
            <a:ext cx="3931920" cy="1280160"/>
          </a:xfrm>
          <a:prstGeom prst="rect">
            <a:avLst/>
          </a:prstGeom>
          <a:noFill/>
        </p:spPr>
        <p:txBody>
          <a:bodyPr wrap="square" lIns="45720" tIns="18288" rIns="45720" bIns="18288" anchor="t">
            <a:spAutoFit/>
          </a:bodyPr>
          <a:lstStyle/>
          <a:p>
            <a:pPr algn="l"/>
            <a:r>
              <a:rPr sz="1400" b="0" i="0" dirty="0">
                <a:solidFill>
                  <a:srgbClr val="222222"/>
                </a:solidFill>
                <a:latin typeface="Gill Sans"/>
              </a:rPr>
              <a:t>The change in Y for a 1-unit increase in X, holding all other predictors constant. Here: each extra mm of flipper adds ~50 g of body mass.</a:t>
            </a:r>
          </a:p>
        </p:txBody>
      </p:sp>
      <p:pic>
        <p:nvPicPr>
          <p:cNvPr id="2050" name="Picture 2" descr="Palmer penguins hex logo">
            <a:extLst>
              <a:ext uri="{FF2B5EF4-FFF2-40B4-BE49-F238E27FC236}">
                <a16:creationId xmlns:a16="http://schemas.microsoft.com/office/drawing/2014/main" id="{97D2BA3C-7052-2DBE-BED1-CAD26CB33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8009" y="271131"/>
            <a:ext cx="1561592" cy="1803282"/>
          </a:xfrm>
          <a:prstGeom prst="rect">
            <a:avLst/>
          </a:prstGeom>
          <a:noFill/>
          <a:extLst>
            <a:ext uri="{909E8E84-426E-40DD-AFC4-6F175D3DCCD1}">
              <a14:hiddenFill xmlns:a14="http://schemas.microsoft.com/office/drawing/2010/main">
                <a:solidFill>
                  <a:srgbClr val="FFFFFF"/>
                </a:solidFill>
              </a14:hiddenFill>
            </a:ext>
          </a:extLst>
        </p:spPr>
      </p:pic>
      <p:sp>
        <p:nvSpPr>
          <p:cNvPr id="9" name="EquationBox">
            <a:extLst>
              <a:ext uri="{FF2B5EF4-FFF2-40B4-BE49-F238E27FC236}">
                <a16:creationId xmlns:a16="http://schemas.microsoft.com/office/drawing/2014/main" id="{FF5A534D-ABC6-734B-B836-5803B57FEC66}"/>
              </a:ext>
            </a:extLst>
          </p:cNvPr>
          <p:cNvSpPr txBox="1"/>
          <p:nvPr/>
        </p:nvSpPr>
        <p:spPr>
          <a:xfrm>
            <a:off x="968375" y="6014721"/>
            <a:ext cx="11430000" cy="406400"/>
          </a:xfrm>
          <a:prstGeom prst="rect">
            <a:avLst/>
          </a:prstGeom>
          <a:noFill/>
        </p:spPr>
        <p:txBody>
          <a:bodyPr vertOverflow="overflow" vert="horz" wrap="square" rtlCol="0" anchor="ctr" anchorCtr="0">
            <a:noAutofit/>
          </a:bodyPr>
          <a:lstStyle/>
          <a:p>
            <a:pPr algn="l"/>
            <a:r>
              <a:rPr lang="en-US" sz="1800" dirty="0">
                <a:solidFill>
                  <a:srgbClr val="1E2761"/>
                </a:solidFill>
                <a:latin typeface="Gill Sans"/>
              </a:rPr>
              <a:t>y = </a:t>
            </a:r>
            <a:r>
              <a:rPr lang="en-US" sz="1800" dirty="0">
                <a:solidFill>
                  <a:srgbClr val="1E2761"/>
                </a:solidFill>
                <a:latin typeface="Cambria Math"/>
              </a:rPr>
              <a:t>β</a:t>
            </a:r>
            <a:r>
              <a:rPr lang="en-US" sz="1200" baseline="-25000" dirty="0">
                <a:solidFill>
                  <a:srgbClr val="1E2761"/>
                </a:solidFill>
                <a:latin typeface="Cambria Math"/>
              </a:rPr>
              <a:t>0</a:t>
            </a:r>
            <a:r>
              <a:rPr lang="en-US" sz="1800" dirty="0">
                <a:solidFill>
                  <a:srgbClr val="1E2761"/>
                </a:solidFill>
                <a:latin typeface="Gill Sans"/>
              </a:rPr>
              <a:t> + </a:t>
            </a:r>
            <a:r>
              <a:rPr lang="en-US" sz="1800" dirty="0">
                <a:solidFill>
                  <a:srgbClr val="1E2761"/>
                </a:solidFill>
                <a:latin typeface="Cambria Math"/>
              </a:rPr>
              <a:t>β</a:t>
            </a:r>
            <a:r>
              <a:rPr lang="en-US" sz="1200" baseline="-25000" dirty="0">
                <a:solidFill>
                  <a:srgbClr val="1E2761"/>
                </a:solidFill>
                <a:latin typeface="Cambria Math"/>
              </a:rPr>
              <a:t>1</a:t>
            </a:r>
            <a:r>
              <a:rPr lang="en-US" sz="1800" dirty="0">
                <a:solidFill>
                  <a:srgbClr val="1E2761"/>
                </a:solidFill>
                <a:latin typeface="Gill Sans"/>
              </a:rPr>
              <a:t>x</a:t>
            </a:r>
          </a:p>
        </p:txBody>
      </p:sp>
      <p:cxnSp>
        <p:nvCxnSpPr>
          <p:cNvPr id="10" name="Straight Connector 9">
            <a:extLst>
              <a:ext uri="{FF2B5EF4-FFF2-40B4-BE49-F238E27FC236}">
                <a16:creationId xmlns:a16="http://schemas.microsoft.com/office/drawing/2014/main" id="{76F034B9-CEBC-464D-CC19-4FC49D2B389E}"/>
              </a:ext>
            </a:extLst>
          </p:cNvPr>
          <p:cNvCxnSpPr/>
          <p:nvPr/>
        </p:nvCxnSpPr>
        <p:spPr>
          <a:xfrm>
            <a:off x="3371850" y="1543050"/>
            <a:ext cx="900113"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66C168EC-2415-E1C5-0E82-9420E3092895}"/>
              </a:ext>
            </a:extLst>
          </p:cNvPr>
          <p:cNvCxnSpPr/>
          <p:nvPr/>
        </p:nvCxnSpPr>
        <p:spPr>
          <a:xfrm>
            <a:off x="5272088" y="1543050"/>
            <a:ext cx="471487"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040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B97B32B-2E6C-EC45-8B83-335F981333ED}">
  <we:reference id="WA200010001" version="1.0.0.1" store="Omex" storeType="OMEX"/>
  <we:alternateReferences>
    <we:reference id="WA200010001" version="1.0.0.1" store="WA200010001" storeType="OMEX"/>
  </we:alternateReferences>
  <we:properties>
    <we:property name="claude.fileId" value="&quot;600a0d13-2d45-42c4-bae4-cee223d35046&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2357</TotalTime>
  <Words>3523</Words>
  <Application>Microsoft Macintosh PowerPoint</Application>
  <PresentationFormat>Widescreen</PresentationFormat>
  <Paragraphs>499</Paragraphs>
  <Slides>46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Aptos</vt:lpstr>
      <vt:lpstr>Arial</vt:lpstr>
      <vt:lpstr>Calibri</vt:lpstr>
      <vt:lpstr>Cambria Math</vt:lpstr>
      <vt:lpstr>Consolas</vt:lpstr>
      <vt:lpstr>Courier New</vt:lpstr>
      <vt:lpstr>Gill Sans</vt:lpstr>
      <vt:lpstr>Gill Sans Ultra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Alex Jones</cp:lastModifiedBy>
  <cp:revision>26</cp:revision>
  <dcterms:created xsi:type="dcterms:W3CDTF">2013-01-27T09:14:16Z</dcterms:created>
  <dcterms:modified xsi:type="dcterms:W3CDTF">2026-06-01T11:28:49Z</dcterms:modified>
  <cp:category/>
</cp:coreProperties>
</file>